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sldIdLst>
    <p:sldId id="267" r:id="rId3"/>
    <p:sldId id="268" r:id="rId4"/>
    <p:sldId id="269" r:id="rId5"/>
    <p:sldId id="274" r:id="rId6"/>
    <p:sldId id="275" r:id="rId7"/>
    <p:sldId id="276" r:id="rId8"/>
    <p:sldId id="272" r:id="rId9"/>
    <p:sldId id="273" r:id="rId10"/>
  </p:sldIdLst>
  <p:sldSz cx="6858000" cy="9144000" type="letter"/>
  <p:notesSz cx="7010400" cy="9296400"/>
  <p:custDataLst>
    <p:tags r:id="rId1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7EE"/>
    <a:srgbClr val="1969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7" d="100"/>
          <a:sy n="87" d="100"/>
        </p:scale>
        <p:origin x="296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90"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D4A4459-4FB9-40CB-BBE4-2E8A14079DE0}"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252056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4A4459-4FB9-40CB-BBE4-2E8A14079DE0}"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3183542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4A4459-4FB9-40CB-BBE4-2E8A14079DE0}"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2460083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4A4459-4FB9-40CB-BBE4-2E8A14079DE0}"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3124470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4A4459-4FB9-40CB-BBE4-2E8A14079DE0}"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18673065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4A4459-4FB9-40CB-BBE4-2E8A14079DE0}"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1520161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4A4459-4FB9-40CB-BBE4-2E8A14079DE0}" type="datetimeFigureOut">
              <a:rPr lang="en-US" smtClean="0"/>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21476434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4A4459-4FB9-40CB-BBE4-2E8A14079DE0}" type="datetimeFigureOut">
              <a:rPr lang="en-US" smtClean="0"/>
              <a:t>10/25/2019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1860469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4A4459-4FB9-40CB-BBE4-2E8A14079DE0}" type="datetimeFigureOut">
              <a:rPr lang="en-US" smtClean="0"/>
              <a:t>10/25/2019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33891608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A4459-4FB9-40CB-BBE4-2E8A14079DE0}" type="datetimeFigureOut">
              <a:rPr lang="en-US" smtClean="0"/>
              <a:t>10/25/2019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3224904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6D4A4459-4FB9-40CB-BBE4-2E8A14079DE0}" type="datetimeFigureOut">
              <a:rPr lang="en-US" smtClean="0"/>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2059012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4A4459-4FB9-40CB-BBE4-2E8A14079DE0}"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13164309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6D4A4459-4FB9-40CB-BBE4-2E8A14079DE0}" type="datetimeFigureOut">
              <a:rPr lang="en-US" smtClean="0"/>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23289939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4A4459-4FB9-40CB-BBE4-2E8A14079DE0}"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17169190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4A4459-4FB9-40CB-BBE4-2E8A14079DE0}"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119148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4A4459-4FB9-40CB-BBE4-2E8A14079DE0}"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2270712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4A4459-4FB9-40CB-BBE4-2E8A14079DE0}" type="datetimeFigureOut">
              <a:rPr lang="en-US" smtClean="0"/>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3467860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4A4459-4FB9-40CB-BBE4-2E8A14079DE0}" type="datetimeFigureOut">
              <a:rPr lang="en-US" smtClean="0"/>
              <a:t>10/25/2019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905718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4A4459-4FB9-40CB-BBE4-2E8A14079DE0}" type="datetimeFigureOut">
              <a:rPr lang="en-US" smtClean="0"/>
              <a:t>10/25/2019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3922533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A4459-4FB9-40CB-BBE4-2E8A14079DE0}" type="datetimeFigureOut">
              <a:rPr lang="en-US" smtClean="0"/>
              <a:t>10/25/2019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343726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D4A4459-4FB9-40CB-BBE4-2E8A14079DE0}" type="datetimeFigureOut">
              <a:rPr lang="en-US" smtClean="0"/>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3101593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D4A4459-4FB9-40CB-BBE4-2E8A14079DE0}" type="datetimeFigureOut">
              <a:rPr lang="en-US" smtClean="0"/>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F2E4A4-58ED-40F4-8E53-CB79301858E8}" type="slidenum">
              <a:rPr lang="en-US" smtClean="0"/>
              <a:t>‹#›</a:t>
            </a:fld>
            <a:endParaRPr lang="en-US"/>
          </a:p>
        </p:txBody>
      </p:sp>
    </p:spTree>
    <p:extLst>
      <p:ext uri="{BB962C8B-B14F-4D97-AF65-F5344CB8AC3E}">
        <p14:creationId xmlns:p14="http://schemas.microsoft.com/office/powerpoint/2010/main" val="3640733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4"/>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266" name="think-cell Slide" r:id="rId15" imgW="270" imgH="270" progId="TCLayout.ActiveDocument.1">
                  <p:embed/>
                </p:oleObj>
              </mc:Choice>
              <mc:Fallback>
                <p:oleObj name="think-cell Slide" r:id="rId15" imgW="270" imgH="270" progId="TCLayout.ActiveDocument.1">
                  <p:embed/>
                  <p:pic>
                    <p:nvPicPr>
                      <p:cNvPr id="7" name="Object 6" hidden="1"/>
                      <p:cNvPicPr/>
                      <p:nvPr/>
                    </p:nvPicPr>
                    <p:blipFill>
                      <a:blip r:embed="rId16"/>
                      <a:stretch>
                        <a:fillRect/>
                      </a:stretch>
                    </p:blipFill>
                    <p:spPr>
                      <a:xfrm>
                        <a:off x="1588" y="1588"/>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D4A4459-4FB9-40CB-BBE4-2E8A14079DE0}" type="datetimeFigureOut">
              <a:rPr lang="en-US" smtClean="0"/>
              <a:t>10/25/2019</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BF2E4A4-58ED-40F4-8E53-CB79301858E8}" type="slidenum">
              <a:rPr lang="en-US" smtClean="0"/>
              <a:t>‹#›</a:t>
            </a:fld>
            <a:endParaRPr lang="en-US"/>
          </a:p>
        </p:txBody>
      </p:sp>
    </p:spTree>
    <p:extLst>
      <p:ext uri="{BB962C8B-B14F-4D97-AF65-F5344CB8AC3E}">
        <p14:creationId xmlns:p14="http://schemas.microsoft.com/office/powerpoint/2010/main" val="381588573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D4A4459-4FB9-40CB-BBE4-2E8A14079DE0}" type="datetimeFigureOut">
              <a:rPr lang="en-US" smtClean="0"/>
              <a:t>10/25/2019</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BF2E4A4-58ED-40F4-8E53-CB79301858E8}" type="slidenum">
              <a:rPr lang="en-US" smtClean="0"/>
              <a:t>‹#›</a:t>
            </a:fld>
            <a:endParaRPr lang="en-US"/>
          </a:p>
        </p:txBody>
      </p:sp>
    </p:spTree>
    <p:extLst>
      <p:ext uri="{BB962C8B-B14F-4D97-AF65-F5344CB8AC3E}">
        <p14:creationId xmlns:p14="http://schemas.microsoft.com/office/powerpoint/2010/main" val="168149640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12.xml"/><Relationship Id="rId7" Type="http://schemas.openxmlformats.org/officeDocument/2006/relationships/image" Target="../media/image5.png"/><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1.emf"/><Relationship Id="rId10" Type="http://schemas.openxmlformats.org/officeDocument/2006/relationships/image" Target="../media/image8.jpeg"/><Relationship Id="rId4" Type="http://schemas.openxmlformats.org/officeDocument/2006/relationships/oleObject" Target="../embeddings/oleObject4.bin"/><Relationship Id="rId9" Type="http://schemas.openxmlformats.org/officeDocument/2006/relationships/image" Target="../media/image7.jpeg"/></Relationships>
</file>

<file path=ppt/slides/_rels/slide8.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slideLayout" Target="../slideLayouts/slideLayout1.xml"/><Relationship Id="rId7" Type="http://schemas.openxmlformats.org/officeDocument/2006/relationships/image" Target="../media/image11.jpeg"/><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10.jpeg"/><Relationship Id="rId5" Type="http://schemas.openxmlformats.org/officeDocument/2006/relationships/image" Target="../media/image1.e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314" name="think-cell Slide" r:id="rId4" imgW="270" imgH="270" progId="TCLayout.ActiveDocument.1">
                  <p:embed/>
                </p:oleObj>
              </mc:Choice>
              <mc:Fallback>
                <p:oleObj name="think-cell Slide" r:id="rId4" imgW="270" imgH="270" progId="TCLayout.ActiveDocument.1">
                  <p:embed/>
                  <p:pic>
                    <p:nvPicPr>
                      <p:cNvPr id="11" name="Object 10"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Rectangle 6"/>
          <p:cNvSpPr/>
          <p:nvPr/>
        </p:nvSpPr>
        <p:spPr>
          <a:xfrm>
            <a:off x="202248" y="8924608"/>
            <a:ext cx="6583680" cy="230832"/>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tab pos="2971800" algn="ctr"/>
                <a:tab pos="5943600" algn="r"/>
                <a:tab pos="2971800" algn="ctr"/>
                <a:tab pos="6229350" algn="r"/>
              </a:tabLst>
              <a:defRPr/>
            </a:pP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ccachicago.org                                                                            21 S Clark St., Suite 4301, Chicago, IL 60603    (312) 853-9160</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8" name="Text Box 2"/>
          <p:cNvSpPr txBox="1">
            <a:spLocks noChangeArrowheads="1"/>
          </p:cNvSpPr>
          <p:nvPr/>
        </p:nvSpPr>
        <p:spPr bwMode="auto">
          <a:xfrm>
            <a:off x="1799908" y="139902"/>
            <a:ext cx="4855210" cy="415925"/>
          </a:xfrm>
          <a:prstGeom prst="rect">
            <a:avLst/>
          </a:prstGeom>
          <a:noFill/>
          <a:ln w="9525">
            <a:noFill/>
            <a:miter lim="800000"/>
            <a:headEnd/>
            <a:tailEnd/>
          </a:ln>
        </p:spPr>
        <p:txBody>
          <a:bodyPr rot="0" vert="horz" wrap="square" lIns="91440" tIns="45720" rIns="91440" bIns="45720" anchor="t" anchorCtr="0">
            <a:noAutofit/>
          </a:bodyPr>
          <a:lstStyle/>
          <a:p>
            <a:pPr marL="0" marR="0" lvl="0" indent="0" algn="r" defTabSz="457200" rtl="0" eaLnBrk="1" fontAlgn="auto" latinLnBrk="0" hangingPunct="1">
              <a:lnSpc>
                <a:spcPct val="115000"/>
              </a:lnSpc>
              <a:spcBef>
                <a:spcPts val="0"/>
              </a:spcBef>
              <a:spcAft>
                <a:spcPts val="1000"/>
              </a:spcAft>
              <a:buClrTx/>
              <a:buSzTx/>
              <a:buFontTx/>
              <a:buNone/>
              <a:tabLst/>
              <a:defRPr/>
            </a:pPr>
            <a:r>
              <a:rPr lang="en-US" sz="2000" b="1" dirty="0" smtClean="0">
                <a:solidFill>
                  <a:srgbClr val="1969C8"/>
                </a:solidFill>
                <a:latin typeface="Arial" panose="020B0604020202020204" pitchFamily="34" charset="0"/>
                <a:ea typeface="Calibri" panose="020F0502020204030204" pitchFamily="34" charset="0"/>
                <a:cs typeface="Arial" panose="020B0604020202020204" pitchFamily="34" charset="0"/>
              </a:rPr>
              <a:t>Fellowship</a:t>
            </a:r>
            <a:r>
              <a:rPr kumimoji="0" lang="en-US" sz="2000" b="1" i="0" u="none" strike="noStrike" kern="120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 Description</a:t>
            </a: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r" defTabSz="457200" rtl="0" eaLnBrk="1" fontAlgn="auto" latinLnBrk="0" hangingPunct="1">
              <a:lnSpc>
                <a:spcPct val="115000"/>
              </a:lnSpc>
              <a:spcBef>
                <a:spcPts val="0"/>
              </a:spcBef>
              <a:spcAft>
                <a:spcPts val="100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p>
        </p:txBody>
      </p:sp>
      <p:pic>
        <p:nvPicPr>
          <p:cNvPr id="9" name="Picture 8"/>
          <p:cNvPicPr/>
          <p:nvPr/>
        </p:nvPicPr>
        <p:blipFill>
          <a:blip r:embed="rId6" cstate="print">
            <a:extLst>
              <a:ext uri="{28A0092B-C50C-407E-A947-70E740481C1C}">
                <a14:useLocalDpi xmlns:a14="http://schemas.microsoft.com/office/drawing/2010/main" val="0"/>
              </a:ext>
            </a:extLst>
          </a:blip>
          <a:stretch>
            <a:fillRect/>
          </a:stretch>
        </p:blipFill>
        <p:spPr>
          <a:xfrm>
            <a:off x="199708" y="82752"/>
            <a:ext cx="1752600" cy="530225"/>
          </a:xfrm>
          <a:prstGeom prst="rect">
            <a:avLst/>
          </a:prstGeom>
        </p:spPr>
      </p:pic>
      <p:sp>
        <p:nvSpPr>
          <p:cNvPr id="14" name="Text Box 2"/>
          <p:cNvSpPr txBox="1">
            <a:spLocks noChangeArrowheads="1"/>
          </p:cNvSpPr>
          <p:nvPr/>
        </p:nvSpPr>
        <p:spPr bwMode="auto">
          <a:xfrm>
            <a:off x="199708" y="963357"/>
            <a:ext cx="6455410" cy="7961252"/>
          </a:xfrm>
          <a:prstGeom prst="rect">
            <a:avLst/>
          </a:prstGeom>
          <a:solidFill>
            <a:schemeClr val="bg1">
              <a:lumMod val="95000"/>
            </a:schemeClr>
          </a:solidFill>
          <a:ln w="9525">
            <a:noFill/>
            <a:miter lim="800000"/>
            <a:headEnd/>
            <a:tailEnd/>
          </a:ln>
        </p:spPr>
        <p:txBody>
          <a:bodyPr rot="0" vert="horz" wrap="square" lIns="91440" tIns="45720" rIns="0" bIns="45720" anchor="t" anchorCtr="0">
            <a:noAutofit/>
          </a:bodyPr>
          <a:lstStyle/>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r>
              <a:rPr kumimoji="0" lang="en-US" sz="12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Civic </a:t>
            </a:r>
            <a:r>
              <a:rPr kumimoji="0" lang="en-US" sz="12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Consulting </a:t>
            </a:r>
            <a:r>
              <a:rPr kumimoji="0" lang="en-US" sz="12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Alliance </a:t>
            </a:r>
            <a:r>
              <a:rPr kumimoji="0" lang="en-US" sz="12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is a non-profit consulting firm whose mission is to make the Chicago region a great place for everyone to live in and work. </a:t>
            </a:r>
            <a:endParaRPr kumimoji="0" lang="en-US" sz="12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r>
              <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rPr>
              <a:t>We leverage </a:t>
            </a:r>
            <a:r>
              <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rPr>
              <a:t>incomparable professional resources with committed leaders </a:t>
            </a:r>
            <a:r>
              <a:rPr kumimoji="0" lang="en-US" sz="12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to provide better educational opportunities, safer streets, </a:t>
            </a:r>
            <a:r>
              <a:rPr kumimoji="0" lang="en-US" sz="12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thriving communities, </a:t>
            </a:r>
            <a:r>
              <a:rPr kumimoji="0" lang="en-US" sz="12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and an economy that works for </a:t>
            </a:r>
            <a:r>
              <a:rPr kumimoji="0" lang="en-US" sz="12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everyone. </a:t>
            </a:r>
            <a:r>
              <a:rPr kumimoji="0" lang="en-US" sz="12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Building teams of our own staff, business experts, government leaders, and regional stakeholders, Civic Consulting Alliance improves the structure, management, and level of engagement of the civic sector in our region. Together, we accomplish more than any one firm or sector can on its own.</a:t>
            </a: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r>
              <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rPr>
              <a:t>Across </a:t>
            </a:r>
            <a:r>
              <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rPr>
              <a:t>our </a:t>
            </a:r>
            <a:r>
              <a:rPr lang="en-US" sz="1200" b="1" kern="0" dirty="0" smtClean="0">
                <a:solidFill>
                  <a:srgbClr val="1969C8"/>
                </a:solidFill>
                <a:latin typeface="Arial" panose="020B0604020202020204" pitchFamily="34" charset="0"/>
                <a:ea typeface="Calibri" panose="020F0502020204030204" pitchFamily="34" charset="0"/>
                <a:cs typeface="Minion Pro"/>
              </a:rPr>
              <a:t>three</a:t>
            </a:r>
            <a:r>
              <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rPr>
              <a:t> </a:t>
            </a:r>
            <a:r>
              <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rPr>
              <a:t>platform areas, we tackle </a:t>
            </a:r>
            <a:r>
              <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rPr>
              <a:t>the </a:t>
            </a:r>
            <a:r>
              <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rPr>
              <a:t>region’s most pressing problems and greatest opportunities</a:t>
            </a:r>
            <a:r>
              <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rPr>
              <a:t>:</a:t>
            </a: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r>
              <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rPr>
              <a:t>Over </a:t>
            </a:r>
            <a:r>
              <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rPr>
              <a:t>the past decade, Civic Consulting Alliance and our partners have </a:t>
            </a:r>
            <a:r>
              <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rPr>
              <a:t>invested </a:t>
            </a:r>
            <a:r>
              <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rPr>
              <a:t>more than $140 million in the things that matter most in the Chicago </a:t>
            </a:r>
            <a:r>
              <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rPr>
              <a:t>region, contributing to: </a:t>
            </a:r>
          </a:p>
          <a:p>
            <a:pPr marL="228600" marR="466090" lvl="0" indent="-112713" algn="l" defTabSz="914400" rtl="0" eaLnBrk="1" fontAlgn="auto" latinLnBrk="0" hangingPunct="1">
              <a:lnSpc>
                <a:spcPct val="100000"/>
              </a:lnSpc>
              <a:spcBef>
                <a:spcPts val="0"/>
              </a:spcBef>
              <a:spcAft>
                <a:spcPts val="0"/>
              </a:spcAft>
              <a:buClr>
                <a:srgbClr val="0070C0"/>
              </a:buClr>
              <a:buSzPts val="1300"/>
              <a:buFont typeface="Wingdings" panose="05000000000000000000" pitchFamily="2" charset="2"/>
              <a:buChar char="§"/>
              <a:tabLst>
                <a:tab pos="1085850" algn="l"/>
                <a:tab pos="6226175" algn="l"/>
              </a:tabLst>
              <a:defRPr/>
            </a:pPr>
            <a:r>
              <a:rPr kumimoji="0" lang="en-US" sz="12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38% fewer people </a:t>
            </a:r>
            <a:r>
              <a:rPr kumimoji="0" lang="en-US" sz="12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detained </a:t>
            </a:r>
            <a:r>
              <a:rPr kumimoji="0" lang="en-US" sz="12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every day in Cook County Jail than in 2013, bringing the daily jail population to its lowest level since 1991</a:t>
            </a:r>
          </a:p>
          <a:p>
            <a:pPr marL="228600" marR="466090" lvl="0" indent="-112713" algn="l" defTabSz="914400" rtl="0" eaLnBrk="1" fontAlgn="auto" latinLnBrk="0" hangingPunct="1">
              <a:lnSpc>
                <a:spcPct val="100000"/>
              </a:lnSpc>
              <a:spcBef>
                <a:spcPts val="0"/>
              </a:spcBef>
              <a:spcAft>
                <a:spcPts val="0"/>
              </a:spcAft>
              <a:buClr>
                <a:srgbClr val="0070C0"/>
              </a:buClr>
              <a:buSzPts val="1300"/>
              <a:buFont typeface="Wingdings" panose="05000000000000000000" pitchFamily="2" charset="2"/>
              <a:buChar char="§"/>
              <a:tabLst>
                <a:tab pos="1085850" algn="l"/>
                <a:tab pos="6226175" algn="l"/>
              </a:tabLst>
              <a:defRPr/>
            </a:pPr>
            <a:r>
              <a:rPr kumimoji="0" lang="en-US" sz="12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a:t>
            </a:r>
            <a:r>
              <a:rPr kumimoji="0" lang="en-US" sz="12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2.5 million </a:t>
            </a:r>
            <a:r>
              <a:rPr kumimoji="0" lang="en-US" sz="12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committed by West Side United for impact investment projects identified jointly with West Side community representatives</a:t>
            </a:r>
          </a:p>
          <a:p>
            <a:pPr marL="228600" marR="466090" lvl="0" indent="-112713" algn="l" defTabSz="914400" rtl="0" eaLnBrk="1" fontAlgn="auto" latinLnBrk="0" hangingPunct="1">
              <a:lnSpc>
                <a:spcPct val="100000"/>
              </a:lnSpc>
              <a:spcBef>
                <a:spcPts val="0"/>
              </a:spcBef>
              <a:spcAft>
                <a:spcPts val="0"/>
              </a:spcAft>
              <a:buClr>
                <a:srgbClr val="0070C0"/>
              </a:buClr>
              <a:buSzPts val="1300"/>
              <a:buFont typeface="Wingdings" panose="05000000000000000000" pitchFamily="2" charset="2"/>
              <a:buChar char="§"/>
              <a:tabLst>
                <a:tab pos="1085850" algn="l"/>
                <a:tab pos="6226175" algn="l"/>
              </a:tabLst>
              <a:defRPr/>
            </a:pPr>
            <a:r>
              <a:rPr kumimoji="0" lang="en-US" sz="12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A tripling of the City Colleges of Chicago’s graduation rate since the start of Reinvention in 2011</a:t>
            </a:r>
          </a:p>
          <a:p>
            <a:pPr marL="115888" marR="466090" lvl="0" indent="0" algn="l" defTabSz="914400" rtl="0" eaLnBrk="1" fontAlgn="auto" latinLnBrk="0" hangingPunct="1">
              <a:lnSpc>
                <a:spcPct val="100000"/>
              </a:lnSpc>
              <a:spcBef>
                <a:spcPts val="0"/>
              </a:spcBef>
              <a:spcAft>
                <a:spcPts val="0"/>
              </a:spcAft>
              <a:buClr>
                <a:srgbClr val="0070C0"/>
              </a:buClr>
              <a:buSzPts val="1300"/>
              <a:buFont typeface="Wingdings" panose="05000000000000000000" pitchFamily="2" charset="2"/>
              <a:buChar char="§"/>
              <a:tabLst>
                <a:tab pos="1085850" algn="l"/>
                <a:tab pos="6226175" algn="l"/>
              </a:tabLst>
              <a:defRPr/>
            </a:pPr>
            <a:endParaRPr kumimoji="0" lang="en-US" sz="12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r>
              <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rPr>
              <a:t>We </a:t>
            </a:r>
            <a:r>
              <a:rPr kumimoji="0" lang="en-US" sz="12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rPr>
              <a:t>work with </a:t>
            </a:r>
            <a:r>
              <a:rPr kumimoji="0" lang="en-US" sz="12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rPr>
              <a:t>with the region’s top firms and corporations </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who see the importance of contributing their expertise, pro bono, to serve a greater </a:t>
            </a:r>
            <a:r>
              <a:rPr kumimoji="0" lang="en-US" sz="12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good, including (non-exhaustive):</a:t>
            </a:r>
            <a:endParaRPr kumimoji="0" lang="en-US" sz="12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endParaRPr>
          </a:p>
          <a:p>
            <a:pPr marL="115888" marR="466090" lvl="0" indent="0" algn="l" defTabSz="914400" rtl="0" eaLnBrk="1" fontAlgn="auto" latinLnBrk="0" hangingPunct="1">
              <a:lnSpc>
                <a:spcPct val="100000"/>
              </a:lnSpc>
              <a:spcBef>
                <a:spcPts val="0"/>
              </a:spcBef>
              <a:spcAft>
                <a:spcPts val="0"/>
              </a:spcAft>
              <a:buClr>
                <a:srgbClr val="0070C0"/>
              </a:buClr>
              <a:buSzPts val="1300"/>
              <a:buFontTx/>
              <a:buNone/>
              <a:tabLst>
                <a:tab pos="1085850" algn="l"/>
                <a:tab pos="6226175" algn="l"/>
              </a:tabLst>
              <a:defRPr/>
            </a:pPr>
            <a:endParaRPr kumimoji="0" lang="en-US" sz="12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p:txBody>
      </p:sp>
      <p:sp>
        <p:nvSpPr>
          <p:cNvPr id="4" name="Text Box 2"/>
          <p:cNvSpPr txBox="1">
            <a:spLocks noChangeArrowheads="1"/>
          </p:cNvSpPr>
          <p:nvPr/>
        </p:nvSpPr>
        <p:spPr bwMode="auto">
          <a:xfrm>
            <a:off x="200343" y="620457"/>
            <a:ext cx="6455410" cy="342900"/>
          </a:xfrm>
          <a:prstGeom prst="rect">
            <a:avLst/>
          </a:prstGeom>
          <a:solidFill>
            <a:srgbClr val="002060"/>
          </a:solidFill>
          <a:ln w="9525">
            <a:noFill/>
            <a:miter lim="800000"/>
            <a:headEnd/>
            <a:tailEnd/>
          </a:ln>
        </p:spPr>
        <p:txBody>
          <a:bodyPr rot="0" vert="horz" wrap="square" lIns="91440" tIns="45720" rIns="91440" bIns="45720" anchor="t" anchorCtr="0">
            <a:no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Who We Are</a:t>
            </a: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13" name="TextBox 12"/>
          <p:cNvSpPr txBox="1"/>
          <p:nvPr/>
        </p:nvSpPr>
        <p:spPr>
          <a:xfrm>
            <a:off x="336578" y="7778406"/>
            <a:ext cx="6315019" cy="1304724"/>
          </a:xfrm>
          <a:prstGeom prst="rect">
            <a:avLst/>
          </a:prstGeom>
          <a:noFill/>
        </p:spPr>
        <p:txBody>
          <a:bodyPr wrap="square" numCol="4" rtlCol="0">
            <a:noAutofit/>
          </a:bodyPr>
          <a:lstStyle/>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A.T. Kearney</a:t>
            </a: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Accenture</a:t>
            </a: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Bain &amp; Company</a:t>
            </a: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The Boston Consulting Group</a:t>
            </a: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CannonDesign</a:t>
            </a: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CIBC</a:t>
            </a: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Deloitte</a:t>
            </a: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err="1"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Digitas</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EY</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Kirkland &amp; Ellis LLP</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KPMG </a:t>
            </a:r>
            <a:r>
              <a:rPr kumimoji="0" lang="en-US" sz="12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LLP</a:t>
            </a: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Lantern Partners</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Mayer Brown LLP</a:t>
            </a: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McKinsey </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and </a:t>
            </a:r>
            <a:r>
              <a:rPr kumimoji="0" lang="en-US" sz="12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Company</a:t>
            </a: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err="1"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Pricewaterhouse</a:t>
            </a:r>
            <a:r>
              <a:rPr kumimoji="0" lang="en-US" sz="12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-Coopers</a:t>
            </a: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err="1"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Protiviti</a:t>
            </a:r>
            <a:endParaRPr kumimoji="0" lang="en-US" sz="12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Root Inc.</a:t>
            </a: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West Monroe Partners</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15888" marR="0" lvl="0" indent="-115888" algn="l" defTabSz="914400" rtl="0" eaLnBrk="1" fontAlgn="ctr" latinLnBrk="0" hangingPunct="1">
              <a:lnSpc>
                <a:spcPct val="100000"/>
              </a:lnSpc>
              <a:spcBef>
                <a:spcPts val="0"/>
              </a:spcBef>
              <a:spcAft>
                <a:spcPts val="0"/>
              </a:spcAft>
              <a:buClr>
                <a:srgbClr val="0070C0"/>
              </a:buClr>
              <a:buSzTx/>
              <a:buFont typeface="Wingdings" panose="05000000000000000000" pitchFamily="2" charset="2"/>
              <a:buChar char="§"/>
              <a:tabLst>
                <a:tab pos="114300" algn="l"/>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Zeno Group</a:t>
            </a:r>
          </a:p>
        </p:txBody>
      </p:sp>
      <p:sp>
        <p:nvSpPr>
          <p:cNvPr id="5" name="Rectangle 4"/>
          <p:cNvSpPr/>
          <p:nvPr/>
        </p:nvSpPr>
        <p:spPr>
          <a:xfrm>
            <a:off x="1018402" y="3292090"/>
            <a:ext cx="1451429" cy="37881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Criminal Justice &amp; Public Safety</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8" name="Rectangle 17"/>
          <p:cNvSpPr/>
          <p:nvPr/>
        </p:nvSpPr>
        <p:spPr>
          <a:xfrm>
            <a:off x="2537663" y="3292090"/>
            <a:ext cx="1451429" cy="37881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Economic Vitality</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9" name="Rectangle 18"/>
          <p:cNvSpPr/>
          <p:nvPr/>
        </p:nvSpPr>
        <p:spPr>
          <a:xfrm>
            <a:off x="4056924" y="3292090"/>
            <a:ext cx="1451429" cy="378814"/>
          </a:xfrm>
          <a:prstGeom prst="rect">
            <a:avLst/>
          </a:prstGeom>
          <a:solidFill>
            <a:srgbClr val="196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Education</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1" name="Rectangle 20"/>
          <p:cNvSpPr/>
          <p:nvPr/>
        </p:nvSpPr>
        <p:spPr>
          <a:xfrm>
            <a:off x="1018401" y="3670903"/>
            <a:ext cx="1451429" cy="163584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Ensure that residents and police are safe and justice is applied consistently across communities</a:t>
            </a:r>
          </a:p>
        </p:txBody>
      </p:sp>
      <p:sp>
        <p:nvSpPr>
          <p:cNvPr id="22" name="Rectangle 21"/>
          <p:cNvSpPr/>
          <p:nvPr/>
        </p:nvSpPr>
        <p:spPr>
          <a:xfrm>
            <a:off x="2537661" y="3670903"/>
            <a:ext cx="1451429" cy="163584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Grow an economy that works for everyone while reducing inequities between communities</a:t>
            </a:r>
          </a:p>
        </p:txBody>
      </p:sp>
      <p:sp>
        <p:nvSpPr>
          <p:cNvPr id="23" name="Rectangle 22"/>
          <p:cNvSpPr/>
          <p:nvPr/>
        </p:nvSpPr>
        <p:spPr>
          <a:xfrm>
            <a:off x="4056924" y="3670903"/>
            <a:ext cx="1451429" cy="163584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Create an education system that provides equitable access to living-wage career paths for all students and enables growth of an economy that works for everyone</a:t>
            </a:r>
          </a:p>
        </p:txBody>
      </p:sp>
    </p:spTree>
    <p:extLst>
      <p:ext uri="{BB962C8B-B14F-4D97-AF65-F5344CB8AC3E}">
        <p14:creationId xmlns:p14="http://schemas.microsoft.com/office/powerpoint/2010/main" val="1758497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162386" y="235486"/>
            <a:ext cx="6537960" cy="342900"/>
          </a:xfrm>
          <a:prstGeom prst="rect">
            <a:avLst/>
          </a:prstGeom>
          <a:solidFill>
            <a:srgbClr val="002060"/>
          </a:solidFill>
          <a:ln w="9525">
            <a:noFill/>
            <a:miter lim="800000"/>
            <a:headEnd/>
            <a:tailEnd/>
          </a:ln>
        </p:spPr>
        <p:txBody>
          <a:bodyPr rot="0" vert="horz" wrap="square" lIns="91440" tIns="45720" rIns="91440" bIns="45720" anchor="t" anchorCtr="0">
            <a:no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Working at Civic Consulting Alliance</a:t>
            </a: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11" name="Text Box 2"/>
          <p:cNvSpPr txBox="1">
            <a:spLocks noChangeArrowheads="1"/>
          </p:cNvSpPr>
          <p:nvPr/>
        </p:nvSpPr>
        <p:spPr bwMode="auto">
          <a:xfrm>
            <a:off x="162386" y="578386"/>
            <a:ext cx="6537960" cy="8382734"/>
          </a:xfrm>
          <a:prstGeom prst="rect">
            <a:avLst/>
          </a:prstGeom>
          <a:solidFill>
            <a:schemeClr val="bg1">
              <a:lumMod val="95000"/>
            </a:schemeClr>
          </a:solidFill>
          <a:ln w="9525">
            <a:noFill/>
            <a:miter lim="800000"/>
            <a:headEnd/>
            <a:tailEnd/>
          </a:ln>
        </p:spPr>
        <p:txBody>
          <a:bodyPr rot="0" vert="horz" wrap="square" lIns="91440" tIns="45720" rIns="91440" bIns="45720" anchor="t" anchorCtr="0">
            <a:noAutofit/>
          </a:bodyPr>
          <a:lstStyle/>
          <a:p>
            <a:pPr marL="914400" marR="466090" lvl="0" indent="0" algn="l" defTabSz="914400" rtl="0" eaLnBrk="1" fontAlgn="auto" latinLnBrk="0" hangingPunct="1">
              <a:lnSpc>
                <a:spcPct val="12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p:txBody>
      </p:sp>
      <p:sp>
        <p:nvSpPr>
          <p:cNvPr id="17" name="Rectangle 16"/>
          <p:cNvSpPr/>
          <p:nvPr/>
        </p:nvSpPr>
        <p:spPr>
          <a:xfrm>
            <a:off x="199708" y="8961120"/>
            <a:ext cx="6583680" cy="230832"/>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tab pos="2971800" algn="ctr"/>
                <a:tab pos="5943600" algn="r"/>
                <a:tab pos="2971800" algn="ctr"/>
                <a:tab pos="6229350" algn="r"/>
              </a:tabLst>
              <a:defRPr/>
            </a:pP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ccachicago.org                                                                            21 S Clark St., Suite 4301, Chicago, IL 60603    (312) 853-9160</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3" name="Rectangle 2"/>
          <p:cNvSpPr/>
          <p:nvPr/>
        </p:nvSpPr>
        <p:spPr>
          <a:xfrm>
            <a:off x="238586" y="615348"/>
            <a:ext cx="6905942" cy="5693866"/>
          </a:xfrm>
          <a:prstGeom prst="rect">
            <a:avLst/>
          </a:prstGeom>
        </p:spPr>
        <p:txBody>
          <a:bodyPr wrap="square">
            <a:spAutoFit/>
          </a:bodyPr>
          <a:lstStyle/>
          <a:p>
            <a:pPr marL="0" marR="46609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Every day,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Civic Consulting Alliance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works with leaders from government, business, and the social sector to solve complex challenges and improve our region. We seek talented, dynamic, and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civic-minded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individuals to join our team and work side-by-side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with our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clients and our partners to achieve our ambitious goals.</a:t>
            </a:r>
          </a:p>
          <a:p>
            <a:pPr marL="0" marR="46609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0" marR="46609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4472C4"/>
                </a:solidFill>
                <a:effectLst/>
                <a:uLnTx/>
                <a:uFillTx/>
                <a:latin typeface="Arial" panose="020B0604020202020204" pitchFamily="34" charset="0"/>
                <a:ea typeface="Calibri" panose="020F0502020204030204" pitchFamily="34" charset="0"/>
                <a:cs typeface="Minion Pro"/>
              </a:rPr>
              <a:t>Why </a:t>
            </a:r>
            <a:r>
              <a:rPr kumimoji="0" lang="en-US" sz="1400" b="1" i="0" u="none" strike="noStrike" kern="0" cap="none" spc="0" normalizeH="0" baseline="0" noProof="0" dirty="0" smtClean="0">
                <a:ln>
                  <a:noFill/>
                </a:ln>
                <a:solidFill>
                  <a:srgbClr val="4472C4"/>
                </a:solidFill>
                <a:effectLst/>
                <a:uLnTx/>
                <a:uFillTx/>
                <a:latin typeface="Arial" panose="020B0604020202020204" pitchFamily="34" charset="0"/>
                <a:ea typeface="Calibri" panose="020F0502020204030204" pitchFamily="34" charset="0"/>
                <a:cs typeface="Minion Pro"/>
              </a:rPr>
              <a:t>this is your dream job</a:t>
            </a:r>
            <a:r>
              <a:rPr kumimoji="0" lang="en-US" sz="1400" b="1" i="0" u="none" strike="noStrike" kern="0" cap="none" spc="0" normalizeH="0" baseline="0" noProof="0" dirty="0" smtClean="0">
                <a:ln>
                  <a:noFill/>
                </a:ln>
                <a:solidFill>
                  <a:srgbClr val="0070C0"/>
                </a:solidFill>
                <a:effectLst/>
                <a:uLnTx/>
                <a:uFillTx/>
                <a:latin typeface="Arial" panose="020B0604020202020204" pitchFamily="34" charset="0"/>
                <a:ea typeface="Calibri" panose="020F0502020204030204" pitchFamily="34" charset="0"/>
                <a:cs typeface="Minion Pro"/>
              </a:rPr>
              <a:t>:</a:t>
            </a:r>
            <a:endParaRPr kumimoji="0" lang="en-US" sz="1400" b="1" i="0" u="none" strike="noStrike" kern="0" cap="none" spc="0" normalizeH="0" baseline="0" noProof="0" dirty="0">
              <a:ln>
                <a:noFill/>
              </a:ln>
              <a:solidFill>
                <a:srgbClr val="0070C0"/>
              </a:solidFill>
              <a:effectLst/>
              <a:uLnTx/>
              <a:uFillTx/>
              <a:latin typeface="Arial" panose="020B0604020202020204" pitchFamily="34" charset="0"/>
              <a:ea typeface="Calibri" panose="020F0502020204030204" pitchFamily="34" charset="0"/>
              <a:cs typeface="Minion Pro"/>
            </a:endParaRPr>
          </a:p>
          <a:p>
            <a:pPr marL="0" marR="46609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For the results-focused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problem solver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who is passionate about improving the Chicagoland region, Civic Consulting Alliance provides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unique opportunities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to:</a:t>
            </a:r>
          </a:p>
          <a:p>
            <a:pPr marL="171450" marR="466090" lvl="0" indent="-171450" algn="l" defTabSz="914400" rtl="0" eaLnBrk="1" fontAlgn="auto" latinLnBrk="0" hangingPunct="1">
              <a:lnSpc>
                <a:spcPct val="100000"/>
              </a:lnSpc>
              <a:spcBef>
                <a:spcPts val="0"/>
              </a:spcBef>
              <a:spcAft>
                <a:spcPts val="0"/>
              </a:spcAft>
              <a:buClr>
                <a:srgbClr val="0070C0"/>
              </a:buClr>
              <a:buSzTx/>
              <a:buFont typeface="Wingdings" panose="05000000000000000000" pitchFamily="2" charset="2"/>
              <a:buChar char="§"/>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Impact the lives of millions of residents in our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region</a:t>
            </a: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171450" marR="466090" lvl="0" indent="-171450" algn="l" defTabSz="914400" rtl="0" eaLnBrk="1" fontAlgn="auto" latinLnBrk="0" hangingPunct="1">
              <a:lnSpc>
                <a:spcPct val="100000"/>
              </a:lnSpc>
              <a:spcBef>
                <a:spcPts val="0"/>
              </a:spcBef>
              <a:spcAft>
                <a:spcPts val="0"/>
              </a:spcAft>
              <a:buClr>
                <a:srgbClr val="0070C0"/>
              </a:buClr>
              <a:buSzTx/>
              <a:buFont typeface="Wingdings" panose="05000000000000000000" pitchFamily="2" charset="2"/>
              <a:buChar char="§"/>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Fast-track your professional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development</a:t>
            </a:r>
            <a:endParaRPr kumimoji="0" lang="en-US" sz="1400" b="0" i="1"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171450" marR="466090" lvl="0" indent="-171450" algn="l" defTabSz="914400" rtl="0" eaLnBrk="1" fontAlgn="auto" latinLnBrk="0" hangingPunct="1">
              <a:lnSpc>
                <a:spcPct val="100000"/>
              </a:lnSpc>
              <a:spcBef>
                <a:spcPts val="0"/>
              </a:spcBef>
              <a:spcAft>
                <a:spcPts val="0"/>
              </a:spcAft>
              <a:buClr>
                <a:srgbClr val="0070C0"/>
              </a:buClr>
              <a:buSzTx/>
              <a:buFont typeface="Wingdings" panose="05000000000000000000" pitchFamily="2" charset="2"/>
              <a:buChar char="§"/>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Build connections across a broad network of civic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leaders</a:t>
            </a:r>
          </a:p>
          <a:p>
            <a:pPr marL="171450" marR="466090" lvl="0" indent="-171450" algn="l" defTabSz="914400" rtl="0" eaLnBrk="1" fontAlgn="auto" latinLnBrk="0" hangingPunct="1">
              <a:lnSpc>
                <a:spcPct val="100000"/>
              </a:lnSpc>
              <a:spcBef>
                <a:spcPts val="0"/>
              </a:spcBef>
              <a:spcAft>
                <a:spcPts val="0"/>
              </a:spcAft>
              <a:buClr>
                <a:srgbClr val="0070C0"/>
              </a:buClr>
              <a:buSzTx/>
              <a:buFont typeface="Wingdings" panose="05000000000000000000" pitchFamily="2" charset="2"/>
              <a:buChar char="§"/>
              <a:tabLst/>
              <a:defRPr/>
            </a:pP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Develop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your understanding of the public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sector</a:t>
            </a:r>
            <a:r>
              <a:rPr kumimoji="0" lang="en-US" sz="1400" b="0" i="0" u="none" strike="noStrike" kern="0" cap="none" spc="0" normalizeH="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 and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current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civic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challenges, and make large-scale, cross-sectoral change</a:t>
            </a: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171450" marR="466090" lvl="0" indent="-171450" algn="l" defTabSz="914400" rtl="0" eaLnBrk="1" fontAlgn="auto" latinLnBrk="0" hangingPunct="1">
              <a:lnSpc>
                <a:spcPct val="100000"/>
              </a:lnSpc>
              <a:spcBef>
                <a:spcPts val="0"/>
              </a:spcBef>
              <a:spcAft>
                <a:spcPts val="0"/>
              </a:spcAft>
              <a:buClr>
                <a:srgbClr val="0070C0"/>
              </a:buClr>
              <a:buSzTx/>
              <a:buFont typeface="Wingdings" panose="05000000000000000000" pitchFamily="2" charset="2"/>
              <a:buChar char="§"/>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Be a part of a dynamic, tight-knit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team</a:t>
            </a: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0" marR="466090" lvl="0" indent="0" algn="l" defTabSz="914400" rtl="0" eaLnBrk="1" fontAlgn="auto" latinLnBrk="0" hangingPunct="1">
              <a:lnSpc>
                <a:spcPct val="100000"/>
              </a:lnSpc>
              <a:spcBef>
                <a:spcPts val="0"/>
              </a:spcBef>
              <a:spcAft>
                <a:spcPts val="0"/>
              </a:spcAft>
              <a:buClr>
                <a:srgbClr val="0070C0"/>
              </a:buClr>
              <a:buSzTx/>
              <a:buFont typeface="Wingdings" panose="05000000000000000000" pitchFamily="2" charset="2"/>
              <a:buChar char="§"/>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0" marR="466090" lvl="0" indent="0" algn="l" defTabSz="914400" rtl="0" eaLnBrk="1" fontAlgn="auto" latinLnBrk="0" hangingPunct="1">
              <a:lnSpc>
                <a:spcPct val="100000"/>
              </a:lnSpc>
              <a:spcBef>
                <a:spcPts val="0"/>
              </a:spcBef>
              <a:spcAft>
                <a:spcPts val="0"/>
              </a:spcAft>
              <a:buClr>
                <a:srgbClr val="0070C0"/>
              </a:buClr>
              <a:buSzTx/>
              <a:buFontTx/>
              <a:buNone/>
              <a:tabLst/>
              <a:defRPr/>
            </a:pPr>
            <a:r>
              <a:rPr kumimoji="0" lang="en-US" sz="1400" b="1" i="0" u="none" strike="noStrike" kern="0" cap="none" spc="0" normalizeH="0" baseline="0" noProof="0" dirty="0">
                <a:ln>
                  <a:noFill/>
                </a:ln>
                <a:solidFill>
                  <a:srgbClr val="4472C4"/>
                </a:solidFill>
                <a:effectLst/>
                <a:uLnTx/>
                <a:uFillTx/>
                <a:latin typeface="Arial" panose="020B0604020202020204" pitchFamily="34" charset="0"/>
                <a:ea typeface="Calibri" panose="020F0502020204030204" pitchFamily="34" charset="0"/>
                <a:cs typeface="Minion Pro"/>
              </a:rPr>
              <a:t>How we’ll </a:t>
            </a:r>
            <a:r>
              <a:rPr kumimoji="0" lang="en-US" sz="1400" b="1" i="0" u="none" strike="noStrike" kern="0" cap="none" spc="0" normalizeH="0" baseline="0" noProof="0" dirty="0" smtClean="0">
                <a:ln>
                  <a:noFill/>
                </a:ln>
                <a:solidFill>
                  <a:srgbClr val="4472C4"/>
                </a:solidFill>
                <a:effectLst/>
                <a:uLnTx/>
                <a:uFillTx/>
                <a:latin typeface="Arial" panose="020B0604020202020204" pitchFamily="34" charset="0"/>
                <a:ea typeface="Calibri" panose="020F0502020204030204" pitchFamily="34" charset="0"/>
                <a:cs typeface="Minion Pro"/>
              </a:rPr>
              <a:t>inspire </a:t>
            </a:r>
            <a:r>
              <a:rPr kumimoji="0" lang="en-US" sz="1400" b="1" i="0" u="none" strike="noStrike" kern="0" cap="none" spc="0" normalizeH="0" baseline="0" noProof="0" dirty="0">
                <a:ln>
                  <a:noFill/>
                </a:ln>
                <a:solidFill>
                  <a:srgbClr val="4472C4"/>
                </a:solidFill>
                <a:effectLst/>
                <a:uLnTx/>
                <a:uFillTx/>
                <a:latin typeface="Arial" panose="020B0604020202020204" pitchFamily="34" charset="0"/>
                <a:ea typeface="Calibri" panose="020F0502020204030204" pitchFamily="34" charset="0"/>
                <a:cs typeface="Minion Pro"/>
              </a:rPr>
              <a:t>you:</a:t>
            </a:r>
          </a:p>
          <a:p>
            <a:pPr marL="0" marR="466090" lvl="0" indent="0" algn="l" defTabSz="914400" rtl="0" eaLnBrk="1" fontAlgn="auto" latinLnBrk="0" hangingPunct="1">
              <a:lnSpc>
                <a:spcPct val="100000"/>
              </a:lnSpc>
              <a:spcBef>
                <a:spcPts val="0"/>
              </a:spcBef>
              <a:spcAft>
                <a:spcPts val="0"/>
              </a:spcAft>
              <a:buClr>
                <a:srgbClr val="0070C0"/>
              </a:buClr>
              <a:buSzTx/>
              <a:buFontTx/>
              <a:buNone/>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This is a challenging, stimulating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role.</a:t>
            </a:r>
            <a:r>
              <a:rPr kumimoji="0" lang="en-US" sz="1400" b="0" i="0" u="none" strike="noStrike" kern="0" cap="none" spc="0" normalizeH="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The Civic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Consulting Alliance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team is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proud of its bold goals and high standards. You’ll work hard and will push yourself professionally and intellectually as you tackle some of the biggest issues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and capture some of the most exciting opportunities facing the Chicagoland region.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We are a fast-paced organization, so being entrepreneurial, curious, and passionate about your clients’ successes are all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must-haves.” This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role carries significant responsibility – your clients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will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rely on your hard work and creative thinking. If this environment sounds exciting, you should consider joining our team!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35049" b="8996"/>
          <a:stretch/>
        </p:blipFill>
        <p:spPr>
          <a:xfrm>
            <a:off x="363272" y="6524658"/>
            <a:ext cx="6136188" cy="2256092"/>
          </a:xfrm>
          <a:prstGeom prst="rect">
            <a:avLst/>
          </a:prstGeom>
        </p:spPr>
      </p:pic>
    </p:spTree>
    <p:extLst>
      <p:ext uri="{BB962C8B-B14F-4D97-AF65-F5344CB8AC3E}">
        <p14:creationId xmlns:p14="http://schemas.microsoft.com/office/powerpoint/2010/main" val="3189582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162386" y="235486"/>
            <a:ext cx="6537960" cy="342900"/>
          </a:xfrm>
          <a:prstGeom prst="rect">
            <a:avLst/>
          </a:prstGeom>
          <a:solidFill>
            <a:srgbClr val="002060"/>
          </a:solidFill>
          <a:ln w="9525">
            <a:noFill/>
            <a:miter lim="800000"/>
            <a:headEnd/>
            <a:tailEnd/>
          </a:ln>
        </p:spPr>
        <p:txBody>
          <a:bodyPr rot="0" vert="horz" wrap="square" lIns="91440" tIns="45720" rIns="91440" bIns="45720" anchor="t" anchorCtr="0">
            <a:no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Working at Civic Consulting Alliance</a:t>
            </a: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11" name="Text Box 2"/>
          <p:cNvSpPr txBox="1">
            <a:spLocks noChangeArrowheads="1"/>
          </p:cNvSpPr>
          <p:nvPr/>
        </p:nvSpPr>
        <p:spPr bwMode="auto">
          <a:xfrm>
            <a:off x="162386" y="578386"/>
            <a:ext cx="6537960" cy="8382734"/>
          </a:xfrm>
          <a:prstGeom prst="rect">
            <a:avLst/>
          </a:prstGeom>
          <a:solidFill>
            <a:schemeClr val="bg1">
              <a:lumMod val="95000"/>
            </a:schemeClr>
          </a:solidFill>
          <a:ln w="9525">
            <a:noFill/>
            <a:miter lim="800000"/>
            <a:headEnd/>
            <a:tailEnd/>
          </a:ln>
        </p:spPr>
        <p:txBody>
          <a:bodyPr rot="0" vert="horz" wrap="square" lIns="91440" tIns="45720" rIns="91440" bIns="45720" anchor="t" anchorCtr="0">
            <a:noAutofit/>
          </a:bodyPr>
          <a:lstStyle/>
          <a:p>
            <a:pPr marL="914400" marR="466090" lvl="0" indent="0" algn="l" defTabSz="914400" rtl="0" eaLnBrk="1" fontAlgn="auto" latinLnBrk="0" hangingPunct="1">
              <a:lnSpc>
                <a:spcPct val="12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p:txBody>
      </p:sp>
      <p:sp>
        <p:nvSpPr>
          <p:cNvPr id="17" name="Rectangle 16"/>
          <p:cNvSpPr/>
          <p:nvPr/>
        </p:nvSpPr>
        <p:spPr>
          <a:xfrm>
            <a:off x="199708" y="8961120"/>
            <a:ext cx="6583680" cy="230832"/>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tab pos="2971800" algn="ctr"/>
                <a:tab pos="5943600" algn="r"/>
                <a:tab pos="2971800" algn="ctr"/>
                <a:tab pos="6229350" algn="r"/>
              </a:tabLst>
              <a:defRPr/>
            </a:pP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ccachicago.org                                                                            21 S Clark St., Suite 4301, Chicago, IL 60603    (312) 853-9160</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3" name="Rectangle 2"/>
          <p:cNvSpPr/>
          <p:nvPr/>
        </p:nvSpPr>
        <p:spPr>
          <a:xfrm>
            <a:off x="238586" y="615348"/>
            <a:ext cx="6905942" cy="8063746"/>
          </a:xfrm>
          <a:prstGeom prst="rect">
            <a:avLst/>
          </a:prstGeom>
        </p:spPr>
        <p:txBody>
          <a:bodyPr wrap="square">
            <a:spAutoFit/>
          </a:bodyPr>
          <a:lstStyle/>
          <a:p>
            <a:pPr marL="0" marR="46609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4472C4"/>
                </a:solidFill>
                <a:effectLst/>
                <a:uLnTx/>
                <a:uFillTx/>
                <a:latin typeface="Arial" panose="020B0604020202020204" pitchFamily="34" charset="0"/>
                <a:ea typeface="Calibri" panose="020F0502020204030204" pitchFamily="34" charset="0"/>
                <a:cs typeface="Minion Pro"/>
              </a:rPr>
              <a:t>Professional Development</a:t>
            </a:r>
          </a:p>
          <a:p>
            <a:pPr marL="0" marR="46609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Civic Consulting Alliance offers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an unparalleled opportunity for professional development in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a supportive environment. At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Civic Consulting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Alliance,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you will be exposed to the science of thinking analytically and the art of thinking creatively.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We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offer ongoing professional development for staff at all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levels, and junior staff participate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in a structured mentorship and training program focused on core consulting, analytical, and project management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skills. </a:t>
            </a:r>
          </a:p>
          <a:p>
            <a:pPr marL="0" marR="46609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0" marR="46609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Staff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are continually challenged to take on more responsibility, both in client work and in internal initiatives. As you continue to develop, your portfolio of responsibility expands.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As team members continue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to grow professionally, Civic Consulting Alliance provides a clear path for promotion and leadership development</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 </a:t>
            </a: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0" marR="46609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0" marR="46609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4472C4"/>
                </a:solidFill>
                <a:effectLst/>
                <a:uLnTx/>
                <a:uFillTx/>
                <a:latin typeface="Arial" panose="020B0604020202020204" pitchFamily="34" charset="0"/>
                <a:ea typeface="Calibri" panose="020F0502020204030204" pitchFamily="34" charset="0"/>
                <a:cs typeface="Minion Pro"/>
              </a:rPr>
              <a:t>Diversity and Inclusion</a:t>
            </a:r>
          </a:p>
          <a:p>
            <a:pPr marL="0" marR="46609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Excellence at Civic Consulting Alliance is enhanced through inclusion, which encourages each person to bring themselves fully to their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work,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and a diversity of perspectives, which enriches and strengthens our efforts. We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find that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the best solutions to complex problems often come from a different perspective or a fresh point of view.</a:t>
            </a:r>
          </a:p>
          <a:p>
            <a:pPr marL="0" marR="46609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0" marR="46609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We believe that the impact we make in our region is enhanced by the range of points of view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our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team members offer. That's why we want people from diverse backgrounds on our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teams. We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strive to recruit people with exceptional talent and ability and to celebrate their differences.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We're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committed to making Civic Consulting Alliance a place where everyone has the potential to succeed.</a:t>
            </a:r>
          </a:p>
          <a:p>
            <a:pPr marL="0" marR="46609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4472C4"/>
              </a:solidFill>
              <a:effectLst/>
              <a:uLnTx/>
              <a:uFillTx/>
              <a:latin typeface="Arial" panose="020B0604020202020204" pitchFamily="34" charset="0"/>
              <a:ea typeface="Calibri" panose="020F0502020204030204" pitchFamily="34" charset="0"/>
              <a:cs typeface="Minion Pro"/>
            </a:endParaRPr>
          </a:p>
          <a:p>
            <a:pPr marL="0" marR="46609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4472C4"/>
                </a:solidFill>
                <a:effectLst/>
                <a:uLnTx/>
                <a:uFillTx/>
                <a:latin typeface="Arial" panose="020B0604020202020204" pitchFamily="34" charset="0"/>
                <a:ea typeface="Calibri" panose="020F0502020204030204" pitchFamily="34" charset="0"/>
                <a:cs typeface="Minion Pro"/>
              </a:rPr>
              <a:t>Work-Life Flexibility</a:t>
            </a:r>
          </a:p>
          <a:p>
            <a:pPr marL="0" marR="46609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A role at Civic Consulting Alliance offers the professional development and exciting projects of a strategic management consulting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firm. Since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our clients are all local, we can offer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these opportunities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without the wear and tear of a heavy travel schedule. This means more time for family and activities outside of work. </a:t>
            </a:r>
            <a:endPar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endParaRPr>
          </a:p>
          <a:p>
            <a:pPr marL="0" marR="46609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0" marR="46609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If you are passionate about making Chicago a better city, Civic Consulting Alliance is the place to do it. </a:t>
            </a:r>
          </a:p>
          <a:p>
            <a:pPr marL="0" marR="46609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p:txBody>
      </p:sp>
    </p:spTree>
    <p:extLst>
      <p:ext uri="{BB962C8B-B14F-4D97-AF65-F5344CB8AC3E}">
        <p14:creationId xmlns:p14="http://schemas.microsoft.com/office/powerpoint/2010/main" val="515058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162386" y="235486"/>
            <a:ext cx="6537960" cy="342900"/>
          </a:xfrm>
          <a:prstGeom prst="rect">
            <a:avLst/>
          </a:prstGeom>
          <a:solidFill>
            <a:srgbClr val="002060"/>
          </a:solidFill>
          <a:ln w="9525">
            <a:noFill/>
            <a:miter lim="800000"/>
            <a:headEnd/>
            <a:tailEnd/>
          </a:ln>
        </p:spPr>
        <p:txBody>
          <a:bodyPr rot="0" vert="horz" wrap="square" lIns="91440" tIns="45720" rIns="91440" bIns="45720" anchor="t" anchorCtr="0">
            <a:noAutofit/>
          </a:bodyPr>
          <a:lstStyle/>
          <a:p>
            <a:pPr lvl="0" algn="ctr">
              <a:lnSpc>
                <a:spcPct val="115000"/>
              </a:lnSpc>
              <a:spcAft>
                <a:spcPts val="1000"/>
              </a:spcAft>
              <a:defRPr/>
            </a:pPr>
            <a:r>
              <a:rPr kumimoji="0" lang="en-US" sz="1600" b="1" i="0" u="none" strike="noStrike" kern="1200" cap="none" spc="0" normalizeH="0" baseline="0" noProof="0" dirty="0" smtClean="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The </a:t>
            </a:r>
            <a:r>
              <a:rPr lang="en-US" sz="1600" b="1" noProof="0" dirty="0" smtClean="0">
                <a:solidFill>
                  <a:srgbClr val="FFFFFF"/>
                </a:solidFill>
                <a:latin typeface="Arial" panose="020B0604020202020204" pitchFamily="34" charset="0"/>
                <a:ea typeface="Calibri" panose="020F0502020204030204" pitchFamily="34" charset="0"/>
                <a:cs typeface="Arial" panose="020B0604020202020204" pitchFamily="34" charset="0"/>
              </a:rPr>
              <a:t>Fellowship</a:t>
            </a:r>
            <a:r>
              <a:rPr lang="en-US" sz="1600" b="1" dirty="0" smtClean="0">
                <a:solidFill>
                  <a:srgbClr val="FFFFFF"/>
                </a:solidFill>
                <a:latin typeface="Arial" panose="020B0604020202020204" pitchFamily="34" charset="0"/>
                <a:ea typeface="Calibri" panose="020F0502020204030204" pitchFamily="34" charset="0"/>
                <a:cs typeface="Arial" panose="020B0604020202020204" pitchFamily="34" charset="0"/>
              </a:rPr>
              <a:t> </a:t>
            </a:r>
            <a:r>
              <a:rPr kumimoji="0" lang="en-US" sz="1600" b="1" i="0" u="none" strike="noStrike" kern="1200" cap="none" spc="0" normalizeH="0" baseline="0" noProof="0" dirty="0" smtClean="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Role</a:t>
            </a: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11" name="Text Box 2"/>
          <p:cNvSpPr txBox="1">
            <a:spLocks noChangeArrowheads="1"/>
          </p:cNvSpPr>
          <p:nvPr/>
        </p:nvSpPr>
        <p:spPr bwMode="auto">
          <a:xfrm>
            <a:off x="162386" y="578386"/>
            <a:ext cx="6537960" cy="8382734"/>
          </a:xfrm>
          <a:prstGeom prst="rect">
            <a:avLst/>
          </a:prstGeom>
          <a:solidFill>
            <a:schemeClr val="bg1">
              <a:lumMod val="95000"/>
            </a:schemeClr>
          </a:solidFill>
          <a:ln w="9525">
            <a:noFill/>
            <a:miter lim="800000"/>
            <a:headEnd/>
            <a:tailEnd/>
          </a:ln>
        </p:spPr>
        <p:txBody>
          <a:bodyPr rot="0" vert="horz" wrap="square" lIns="91440" tIns="45720" rIns="91440" bIns="45720" anchor="t" anchorCtr="0">
            <a:noAutofit/>
          </a:bodyPr>
          <a:lstStyle/>
          <a:p>
            <a:pPr marL="914400" marR="466090" lvl="0" indent="0" algn="l" defTabSz="914400" rtl="0" eaLnBrk="1" fontAlgn="auto" latinLnBrk="0" hangingPunct="1">
              <a:lnSpc>
                <a:spcPct val="12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p:txBody>
      </p:sp>
      <p:sp>
        <p:nvSpPr>
          <p:cNvPr id="17" name="Rectangle 16"/>
          <p:cNvSpPr/>
          <p:nvPr/>
        </p:nvSpPr>
        <p:spPr>
          <a:xfrm>
            <a:off x="199708" y="8961120"/>
            <a:ext cx="6583680" cy="230832"/>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tab pos="2971800" algn="ctr"/>
                <a:tab pos="5943600" algn="r"/>
                <a:tab pos="2971800" algn="ctr"/>
                <a:tab pos="6229350" algn="r"/>
              </a:tabLst>
              <a:defRPr/>
            </a:pP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ccachicago.org                                                                   </a:t>
            </a:r>
            <a:r>
              <a:rPr kumimoji="0" lang="en-US" sz="9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21 S Clark St., Suite 4301, Chicago, IL 60603    (312) 853-9160</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4" name="Rectangle 3"/>
          <p:cNvSpPr/>
          <p:nvPr/>
        </p:nvSpPr>
        <p:spPr>
          <a:xfrm>
            <a:off x="200486" y="642021"/>
            <a:ext cx="6731814" cy="5909310"/>
          </a:xfrm>
          <a:prstGeom prst="rect">
            <a:avLst/>
          </a:prstGeom>
        </p:spPr>
        <p:txBody>
          <a:bodyPr wrap="square">
            <a:spAutoFit/>
          </a:bodyPr>
          <a:lstStyle/>
          <a:p>
            <a:pPr marR="466090" lvl="0" defTabSz="914400">
              <a:defRPr/>
            </a:pP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The Civic Consulting Alliance </a:t>
            </a:r>
            <a:r>
              <a:rPr lang="en-US" sz="1400" kern="0" noProof="0" dirty="0" smtClean="0">
                <a:solidFill>
                  <a:prstClr val="black"/>
                </a:solidFill>
                <a:latin typeface="Arial" panose="020B0604020202020204" pitchFamily="34" charset="0"/>
                <a:ea typeface="Calibri" panose="020F0502020204030204" pitchFamily="34" charset="0"/>
                <a:cs typeface="Minion Pro"/>
              </a:rPr>
              <a:t>Fellow</a:t>
            </a:r>
            <a:r>
              <a:rPr lang="en-US" sz="1400" kern="0" dirty="0" smtClean="0">
                <a:solidFill>
                  <a:prstClr val="black"/>
                </a:solidFill>
                <a:latin typeface="Arial" panose="020B0604020202020204" pitchFamily="34" charset="0"/>
                <a:ea typeface="Calibri" panose="020F0502020204030204" pitchFamily="34" charset="0"/>
                <a:cs typeface="Minion Pro"/>
              </a:rPr>
              <a:t>ship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Program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is a prestigious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opportunity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for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high-performing employees at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Civic Consulting Alliance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partner organizations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to work in public sector consulting, create a civic network, and have a lasting, positive impact on Chicago and the broader region. </a:t>
            </a:r>
            <a:endPar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endParaRPr>
          </a:p>
          <a:p>
            <a:pPr marL="0" marR="46609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228600" marR="466090" lvl="0" indent="-22860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rPr>
              <a:t>By </a:t>
            </a:r>
            <a:r>
              <a:rPr kumimoji="0" lang="en-US" sz="14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rPr>
              <a:t>participating in the program, </a:t>
            </a:r>
            <a:r>
              <a:rPr kumimoji="0" lang="en-US" sz="14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Minion Pro"/>
              </a:rPr>
              <a:t>fellows will</a:t>
            </a:r>
            <a:r>
              <a:rPr kumimoji="0" lang="en-US" sz="14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rPr>
              <a:t>:</a:t>
            </a:r>
          </a:p>
          <a:p>
            <a:pPr marL="228600" marR="466090" lvl="0" indent="-228600" algn="l" defTabSz="914400" rtl="0" eaLnBrk="1" fontAlgn="auto" latinLnBrk="0" hangingPunct="1">
              <a:lnSpc>
                <a:spcPct val="100000"/>
              </a:lnSpc>
              <a:spcBef>
                <a:spcPts val="0"/>
              </a:spcBef>
              <a:spcAft>
                <a:spcPts val="0"/>
              </a:spcAft>
              <a:buClr>
                <a:srgbClr val="0070C0"/>
              </a:buClr>
              <a:buSzTx/>
              <a:buFont typeface="Wingdings" panose="05000000000000000000" pitchFamily="2" charset="2"/>
              <a:buChar char="§"/>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Deliver exceptional management consulting services to Civic Consulting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Alliance’s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civic clients, working side-by-side with Civic Consulting Alliance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consultants</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 pro bono partners, and senior leaders in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the civic sector</a:t>
            </a: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228600" marR="466090" lvl="0" indent="-228600" algn="l" defTabSz="914400" rtl="0" eaLnBrk="1" fontAlgn="auto" latinLnBrk="0" hangingPunct="1">
              <a:lnSpc>
                <a:spcPct val="100000"/>
              </a:lnSpc>
              <a:spcBef>
                <a:spcPts val="0"/>
              </a:spcBef>
              <a:spcAft>
                <a:spcPts val="0"/>
              </a:spcAft>
              <a:buClr>
                <a:srgbClr val="0070C0"/>
              </a:buClr>
              <a:buSzTx/>
              <a:buFont typeface="Wingdings" panose="05000000000000000000" pitchFamily="2" charset="2"/>
              <a:buChar char="§"/>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Develop an understanding of key consulting skills as well as public sector policies, operations, and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challenges</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(note: fellows participate in a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structured mentorship and training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program)</a:t>
            </a:r>
          </a:p>
          <a:p>
            <a:pPr marL="228600" marR="466090" lvl="0" indent="-228600" algn="l" defTabSz="914400" rtl="0" eaLnBrk="1" fontAlgn="auto" latinLnBrk="0" hangingPunct="1">
              <a:lnSpc>
                <a:spcPct val="100000"/>
              </a:lnSpc>
              <a:spcBef>
                <a:spcPts val="0"/>
              </a:spcBef>
              <a:spcAft>
                <a:spcPts val="0"/>
              </a:spcAft>
              <a:buClr>
                <a:srgbClr val="0070C0"/>
              </a:buClr>
              <a:buSzTx/>
              <a:buFont typeface="Wingdings" panose="05000000000000000000" pitchFamily="2" charset="2"/>
              <a:buChar char="§"/>
              <a:tabLst/>
              <a:defRPr/>
            </a:pP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Gain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exposure to senior civic executives and peers who are active in the civic and private sectors through a series of networking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events</a:t>
            </a: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228600" marR="46609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a:p>
            <a:pPr marL="0" marR="46609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Minion Pro"/>
              </a:rPr>
              <a:t>Applicants should have these qualifications and attributes:</a:t>
            </a:r>
          </a:p>
          <a:p>
            <a:pPr marL="171450" marR="466090" lvl="0" indent="-171450" algn="l" defTabSz="914400" rtl="0" eaLnBrk="1" fontAlgn="auto" latinLnBrk="0" hangingPunct="1">
              <a:lnSpc>
                <a:spcPct val="100000"/>
              </a:lnSpc>
              <a:spcBef>
                <a:spcPts val="0"/>
              </a:spcBef>
              <a:spcAft>
                <a:spcPts val="0"/>
              </a:spcAft>
              <a:buClr>
                <a:srgbClr val="5B9BD5"/>
              </a:buClr>
              <a:buSzTx/>
              <a:buFont typeface="Wingdings" panose="05000000000000000000" pitchFamily="2" charset="2"/>
              <a:buChar char="§"/>
              <a:tabLst/>
              <a:defRPr/>
            </a:pP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A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deep desire to address critical community issues and help the Chicago region thrive</a:t>
            </a:r>
          </a:p>
          <a:p>
            <a:pPr marL="171450" marR="466090" lvl="0" indent="-171450" algn="l" defTabSz="914400" rtl="0" eaLnBrk="1" fontAlgn="auto" latinLnBrk="0" hangingPunct="1">
              <a:lnSpc>
                <a:spcPct val="100000"/>
              </a:lnSpc>
              <a:spcBef>
                <a:spcPts val="0"/>
              </a:spcBef>
              <a:spcAft>
                <a:spcPts val="0"/>
              </a:spcAft>
              <a:buClr>
                <a:srgbClr val="5B9BD5"/>
              </a:buClr>
              <a:buSzTx/>
              <a:buFont typeface="Wingdings" panose="05000000000000000000" pitchFamily="2" charset="2"/>
              <a:buChar char="§"/>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Significant analytical and problem solving abilities</a:t>
            </a:r>
          </a:p>
          <a:p>
            <a:pPr marL="171450" marR="466090" lvl="0" indent="-171450" algn="l" defTabSz="914400" rtl="0" eaLnBrk="1" fontAlgn="auto" latinLnBrk="0" hangingPunct="1">
              <a:lnSpc>
                <a:spcPct val="100000"/>
              </a:lnSpc>
              <a:spcBef>
                <a:spcPts val="0"/>
              </a:spcBef>
              <a:spcAft>
                <a:spcPts val="0"/>
              </a:spcAft>
              <a:buClr>
                <a:srgbClr val="5B9BD5"/>
              </a:buClr>
              <a:buSzTx/>
              <a:buFont typeface="Wingdings" panose="05000000000000000000" pitchFamily="2" charset="2"/>
              <a:buChar char="§"/>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Strong presentation, communication, and client-facing skills</a:t>
            </a:r>
          </a:p>
          <a:p>
            <a:pPr marL="171450" marR="466090" lvl="0" indent="-171450" algn="l" defTabSz="914400" rtl="0" eaLnBrk="1" fontAlgn="auto" latinLnBrk="0" hangingPunct="1">
              <a:lnSpc>
                <a:spcPct val="100000"/>
              </a:lnSpc>
              <a:spcBef>
                <a:spcPts val="0"/>
              </a:spcBef>
              <a:spcAft>
                <a:spcPts val="0"/>
              </a:spcAft>
              <a:buClr>
                <a:srgbClr val="5B9BD5"/>
              </a:buClr>
              <a:buSzTx/>
              <a:buFont typeface="Wingdings" panose="05000000000000000000" pitchFamily="2" charset="2"/>
              <a:buChar char="§"/>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Proficiency in Word/PowerPoint/Excel, familiarity with quantitative data analysis, and ability to learn and apply new technical skills</a:t>
            </a:r>
          </a:p>
          <a:p>
            <a:pPr marL="171450" marR="466090" lvl="0" indent="-171450" algn="l" defTabSz="914400" rtl="0" eaLnBrk="1" fontAlgn="auto" latinLnBrk="0" hangingPunct="1">
              <a:lnSpc>
                <a:spcPct val="100000"/>
              </a:lnSpc>
              <a:spcBef>
                <a:spcPts val="0"/>
              </a:spcBef>
              <a:spcAft>
                <a:spcPts val="0"/>
              </a:spcAft>
              <a:buClr>
                <a:srgbClr val="5B9BD5"/>
              </a:buClr>
              <a:buSzTx/>
              <a:buFont typeface="Wingdings" panose="05000000000000000000" pitchFamily="2" charset="2"/>
              <a:buChar char="§"/>
              <a:tabLst/>
              <a:defRPr/>
            </a:pP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Self-motivating nature, with ability to comfortably multitask and handle ambiguity</a:t>
            </a:r>
          </a:p>
          <a:p>
            <a:pPr marL="171450" marR="466090" lvl="0" indent="-171450" algn="l" defTabSz="914400" rtl="0" eaLnBrk="1" fontAlgn="auto" latinLnBrk="0" hangingPunct="1">
              <a:lnSpc>
                <a:spcPct val="100000"/>
              </a:lnSpc>
              <a:spcBef>
                <a:spcPts val="0"/>
              </a:spcBef>
              <a:spcAft>
                <a:spcPts val="0"/>
              </a:spcAft>
              <a:buClr>
                <a:srgbClr val="5B9BD5"/>
              </a:buClr>
              <a:buSzTx/>
              <a:buFont typeface="Wingdings" panose="05000000000000000000" pitchFamily="2" charset="2"/>
              <a:buChar char="§"/>
              <a:tabLst/>
              <a:defRPr/>
            </a:pP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Commitment to Civic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Consulting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Alliance’s </a:t>
            </a:r>
            <a:r>
              <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rPr>
              <a:t>core values: Collaboration, Impact, Leadership, Sound Judgment, </a:t>
            </a:r>
            <a:r>
              <a:rPr kumimoji="0" lang="en-US" sz="14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rPr>
              <a:t>and Excellence</a:t>
            </a: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p:txBody>
      </p:sp>
    </p:spTree>
    <p:extLst>
      <p:ext uri="{BB962C8B-B14F-4D97-AF65-F5344CB8AC3E}">
        <p14:creationId xmlns:p14="http://schemas.microsoft.com/office/powerpoint/2010/main" val="3876373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162386" y="235486"/>
            <a:ext cx="6537960" cy="342900"/>
          </a:xfrm>
          <a:prstGeom prst="rect">
            <a:avLst/>
          </a:prstGeom>
          <a:solidFill>
            <a:srgbClr val="002060"/>
          </a:solidFill>
          <a:ln w="9525">
            <a:noFill/>
            <a:miter lim="800000"/>
            <a:headEnd/>
            <a:tailEnd/>
          </a:ln>
        </p:spPr>
        <p:txBody>
          <a:bodyPr rot="0" vert="horz" wrap="square" lIns="91440" tIns="45720" rIns="91440" bIns="45720" anchor="t" anchorCtr="0">
            <a:no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1600" b="1" i="0" u="none" strike="noStrike" kern="1200" cap="none" spc="0" normalizeH="0" baseline="0" noProof="0" dirty="0" smtClean="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Sample Opportunity:  Public Safety</a:t>
            </a: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11" name="Text Box 2"/>
          <p:cNvSpPr txBox="1">
            <a:spLocks noChangeArrowheads="1"/>
          </p:cNvSpPr>
          <p:nvPr/>
        </p:nvSpPr>
        <p:spPr bwMode="auto">
          <a:xfrm>
            <a:off x="162386" y="578386"/>
            <a:ext cx="6537960" cy="8382734"/>
          </a:xfrm>
          <a:prstGeom prst="rect">
            <a:avLst/>
          </a:prstGeom>
          <a:solidFill>
            <a:schemeClr val="bg1">
              <a:lumMod val="95000"/>
            </a:schemeClr>
          </a:solidFill>
          <a:ln w="9525">
            <a:noFill/>
            <a:miter lim="800000"/>
            <a:headEnd/>
            <a:tailEnd/>
          </a:ln>
        </p:spPr>
        <p:txBody>
          <a:bodyPr rot="0" vert="horz" wrap="square" lIns="91440" tIns="45720" rIns="91440" bIns="45720" anchor="t" anchorCtr="0">
            <a:noAutofit/>
          </a:bodyPr>
          <a:lstStyle/>
          <a:p>
            <a:pPr marL="914400" marR="466090" lvl="0" indent="0" algn="l" defTabSz="914400" rtl="0" eaLnBrk="1" fontAlgn="auto" latinLnBrk="0" hangingPunct="1">
              <a:lnSpc>
                <a:spcPct val="12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p:txBody>
      </p:sp>
      <p:sp>
        <p:nvSpPr>
          <p:cNvPr id="17" name="Rectangle 16"/>
          <p:cNvSpPr/>
          <p:nvPr/>
        </p:nvSpPr>
        <p:spPr>
          <a:xfrm>
            <a:off x="199708" y="8961120"/>
            <a:ext cx="6583680" cy="230832"/>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tab pos="2971800" algn="ctr"/>
                <a:tab pos="5943600" algn="r"/>
                <a:tab pos="2971800" algn="ctr"/>
                <a:tab pos="6229350" algn="r"/>
              </a:tabLst>
              <a:defRPr/>
            </a:pP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ccachicago.org                                                                   </a:t>
            </a:r>
            <a:r>
              <a:rPr kumimoji="0" lang="en-US" sz="9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21 S Clark St., Suite 4301, Chicago, IL 60603    (312) 853-9160</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4" name="Rectangle 3"/>
          <p:cNvSpPr/>
          <p:nvPr/>
        </p:nvSpPr>
        <p:spPr>
          <a:xfrm>
            <a:off x="125842" y="698004"/>
            <a:ext cx="6499860" cy="7109639"/>
          </a:xfrm>
          <a:prstGeom prst="rect">
            <a:avLst/>
          </a:prstGeom>
        </p:spPr>
        <p:txBody>
          <a:bodyPr wrap="square">
            <a:spAutoFit/>
          </a:bodyPr>
          <a:lstStyle/>
          <a:p>
            <a:pPr marL="115888" lvl="0"/>
            <a:r>
              <a:rPr kumimoji="0" lang="en-US" sz="1200" b="1" i="0" u="none" strike="noStrike" kern="120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Project </a:t>
            </a:r>
            <a:r>
              <a:rPr kumimoji="0" lang="en-US" sz="1200" b="1" i="0" u="none" strike="noStrike" kern="120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Name: </a:t>
            </a:r>
            <a:r>
              <a:rPr lang="en-US" sz="1200" dirty="0">
                <a:solidFill>
                  <a:prstClr val="black"/>
                </a:solidFill>
                <a:latin typeface="Arial" panose="020B0604020202020204" pitchFamily="34" charset="0"/>
                <a:cs typeface="Arial" panose="020B0604020202020204" pitchFamily="34" charset="0"/>
              </a:rPr>
              <a:t>Chicago Police Department (CPD)</a:t>
            </a:r>
          </a:p>
          <a:p>
            <a:pPr marL="115888"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15888"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Description</a:t>
            </a:r>
            <a:r>
              <a:rPr kumimoji="0" lang="en-US" sz="1200" b="1" i="0" u="none" strike="noStrike" kern="120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a:t>
            </a:r>
          </a:p>
          <a:p>
            <a:pPr marL="115888"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endParaRPr>
          </a:p>
          <a:p>
            <a:pPr marL="115888" lvl="0"/>
            <a:r>
              <a:rPr lang="en-US" sz="1200" dirty="0" smtClean="0">
                <a:solidFill>
                  <a:prstClr val="black"/>
                </a:solidFill>
                <a:latin typeface="Arial" panose="020B0604020202020204" pitchFamily="34" charset="0"/>
                <a:cs typeface="Arial" panose="020B0604020202020204" pitchFamily="34" charset="0"/>
              </a:rPr>
              <a:t>Chicago </a:t>
            </a:r>
            <a:r>
              <a:rPr lang="en-US" sz="1200" dirty="0">
                <a:solidFill>
                  <a:prstClr val="black"/>
                </a:solidFill>
                <a:latin typeface="Arial" panose="020B0604020202020204" pitchFamily="34" charset="0"/>
                <a:cs typeface="Arial" panose="020B0604020202020204" pitchFamily="34" charset="0"/>
              </a:rPr>
              <a:t>is in the midst of a multi-faceted public safety crisis. </a:t>
            </a:r>
            <a:r>
              <a:rPr lang="en-US" sz="1200" dirty="0" smtClean="0">
                <a:solidFill>
                  <a:prstClr val="black"/>
                </a:solidFill>
                <a:latin typeface="Arial" panose="020B0604020202020204" pitchFamily="34" charset="0"/>
                <a:cs typeface="Arial" panose="020B0604020202020204" pitchFamily="34" charset="0"/>
              </a:rPr>
              <a:t>At </a:t>
            </a:r>
            <a:r>
              <a:rPr lang="en-US" sz="1200" dirty="0">
                <a:solidFill>
                  <a:prstClr val="black"/>
                </a:solidFill>
                <a:latin typeface="Arial" panose="020B0604020202020204" pitchFamily="34" charset="0"/>
                <a:cs typeface="Arial" panose="020B0604020202020204" pitchFamily="34" charset="0"/>
              </a:rPr>
              <a:t>the center of the storm, the Chicago Police </a:t>
            </a:r>
            <a:r>
              <a:rPr lang="en-US" sz="1200" dirty="0" smtClean="0">
                <a:solidFill>
                  <a:prstClr val="black"/>
                </a:solidFill>
                <a:latin typeface="Arial" panose="020B0604020202020204" pitchFamily="34" charset="0"/>
                <a:cs typeface="Arial" panose="020B0604020202020204" pitchFamily="34" charset="0"/>
              </a:rPr>
              <a:t>Department (CPD) </a:t>
            </a:r>
            <a:r>
              <a:rPr lang="en-US" sz="1200" dirty="0">
                <a:solidFill>
                  <a:prstClr val="black"/>
                </a:solidFill>
                <a:latin typeface="Arial" panose="020B0604020202020204" pitchFamily="34" charset="0"/>
                <a:cs typeface="Arial" panose="020B0604020202020204" pitchFamily="34" charset="0"/>
              </a:rPr>
              <a:t>is grappling with critical challenges that require the attention of its leadership. </a:t>
            </a:r>
            <a:r>
              <a:rPr lang="en-US" sz="1200" dirty="0" smtClean="0">
                <a:solidFill>
                  <a:prstClr val="black"/>
                </a:solidFill>
                <a:latin typeface="Arial" panose="020B0604020202020204" pitchFamily="34" charset="0"/>
                <a:cs typeface="Arial" panose="020B0604020202020204" pitchFamily="34" charset="0"/>
              </a:rPr>
              <a:t>Investigations </a:t>
            </a:r>
            <a:r>
              <a:rPr lang="en-US" sz="1200" dirty="0">
                <a:solidFill>
                  <a:prstClr val="black"/>
                </a:solidFill>
                <a:latin typeface="Arial" panose="020B0604020202020204" pitchFamily="34" charset="0"/>
                <a:cs typeface="Arial" panose="020B0604020202020204" pitchFamily="34" charset="0"/>
              </a:rPr>
              <a:t>of CPD by the Department of Justice and the Police Accountability Task Force highlighted areas of organizational ineffectiveness at CPD and its challenging relationship with some Chicago communities. </a:t>
            </a:r>
          </a:p>
          <a:p>
            <a:pPr marL="115888" lvl="0"/>
            <a:endParaRPr lang="en-US" sz="1200" dirty="0">
              <a:solidFill>
                <a:prstClr val="black"/>
              </a:solidFill>
              <a:latin typeface="Arial" panose="020B0604020202020204" pitchFamily="34" charset="0"/>
              <a:cs typeface="Arial" panose="020B0604020202020204" pitchFamily="34" charset="0"/>
            </a:endParaRPr>
          </a:p>
          <a:p>
            <a:pPr marL="115888" lvl="0"/>
            <a:r>
              <a:rPr lang="en-US" sz="1200" dirty="0">
                <a:solidFill>
                  <a:prstClr val="black"/>
                </a:solidFill>
                <a:latin typeface="Arial" panose="020B0604020202020204" pitchFamily="34" charset="0"/>
                <a:cs typeface="Arial" panose="020B0604020202020204" pitchFamily="34" charset="0"/>
              </a:rPr>
              <a:t>These investigations motivated a broad-scale push for </a:t>
            </a:r>
            <a:r>
              <a:rPr lang="en-US" sz="1200" dirty="0" smtClean="0">
                <a:solidFill>
                  <a:prstClr val="black"/>
                </a:solidFill>
                <a:latin typeface="Arial" panose="020B0604020202020204" pitchFamily="34" charset="0"/>
                <a:cs typeface="Arial" panose="020B0604020202020204" pitchFamily="34" charset="0"/>
              </a:rPr>
              <a:t>reform; CPD </a:t>
            </a:r>
            <a:r>
              <a:rPr lang="en-US" sz="1200" dirty="0">
                <a:solidFill>
                  <a:prstClr val="black"/>
                </a:solidFill>
                <a:latin typeface="Arial" panose="020B0604020202020204" pitchFamily="34" charset="0"/>
                <a:cs typeface="Arial" panose="020B0604020202020204" pitchFamily="34" charset="0"/>
              </a:rPr>
              <a:t>enlisted the support of Civic Consulting Alliance to help manage many of these efforts. However, a significant amount of work remains to bring these ambitions to life. Within these priorities, fellowship opportunities include:</a:t>
            </a:r>
          </a:p>
          <a:p>
            <a:pPr marL="115888"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endParaRPr>
          </a:p>
          <a:p>
            <a:pPr marL="342900" indent="-228600">
              <a:buClr>
                <a:srgbClr val="0070C0"/>
              </a:buClr>
              <a:buFont typeface="+mj-lt"/>
              <a:buAutoNum type="arabicPeriod"/>
            </a:pPr>
            <a:r>
              <a:rPr lang="en-US" sz="1200" dirty="0">
                <a:latin typeface="Arial" panose="020B0604020202020204" pitchFamily="34" charset="0"/>
                <a:cs typeface="Arial" panose="020B0604020202020204" pitchFamily="34" charset="0"/>
              </a:rPr>
              <a:t>Working with the Chicago Police Department (CPD), Chicago Fire Department (CFD), and the Office of Emergency Management and Communications (OEMC) to consolidate their Information Technology, Finance and Human Resource departments into a single unified Office of Public Safety Administration. </a:t>
            </a:r>
            <a:r>
              <a:rPr lang="en-US" sz="1200" dirty="0" smtClean="0">
                <a:latin typeface="Arial" panose="020B0604020202020204" pitchFamily="34" charset="0"/>
                <a:cs typeface="Arial" panose="020B0604020202020204" pitchFamily="34" charset="0"/>
              </a:rPr>
              <a:t>This </a:t>
            </a:r>
            <a:r>
              <a:rPr lang="en-US" sz="1200" dirty="0">
                <a:latin typeface="Arial" panose="020B0604020202020204" pitchFamily="34" charset="0"/>
                <a:cs typeface="Arial" panose="020B0604020202020204" pitchFamily="34" charset="0"/>
              </a:rPr>
              <a:t>project will involve addressing the people, process, and technology implications associated with a major consolidation effort. </a:t>
            </a:r>
          </a:p>
          <a:p>
            <a:pPr marL="342900" indent="-228600">
              <a:buClr>
                <a:srgbClr val="0070C0"/>
              </a:buClr>
              <a:buFont typeface="+mj-lt"/>
              <a:buAutoNum type="arabicPeriod"/>
            </a:pPr>
            <a:r>
              <a:rPr lang="en-US" sz="1200" dirty="0">
                <a:latin typeface="Arial" panose="020B0604020202020204" pitchFamily="34" charset="0"/>
                <a:cs typeface="Arial" panose="020B0604020202020204" pitchFamily="34" charset="0"/>
              </a:rPr>
              <a:t>Working with CPD to implement a new performance evaluation process for all levels of the organization, designed to foster greater accountability for both officers and their supervisors. </a:t>
            </a:r>
            <a:r>
              <a:rPr lang="en-US" sz="1200" dirty="0" smtClean="0">
                <a:latin typeface="Arial" panose="020B0604020202020204" pitchFamily="34" charset="0"/>
                <a:cs typeface="Arial" panose="020B0604020202020204" pitchFamily="34" charset="0"/>
              </a:rPr>
              <a:t>This </a:t>
            </a:r>
            <a:r>
              <a:rPr lang="en-US" sz="1200" dirty="0">
                <a:latin typeface="Arial" panose="020B0604020202020204" pitchFamily="34" charset="0"/>
                <a:cs typeface="Arial" panose="020B0604020202020204" pitchFamily="34" charset="0"/>
              </a:rPr>
              <a:t>could involve revamping both the process and evaluation criteria, as well as defining an approach for the rollout of the new process</a:t>
            </a:r>
            <a:r>
              <a:rPr lang="en-US" sz="1200" dirty="0" smtClean="0">
                <a:latin typeface="Arial" panose="020B0604020202020204" pitchFamily="34" charset="0"/>
                <a:cs typeface="Arial" panose="020B0604020202020204" pitchFamily="34" charset="0"/>
              </a:rPr>
              <a:t>.</a:t>
            </a:r>
          </a:p>
          <a:p>
            <a:pPr marL="342900" indent="-228600">
              <a:buClr>
                <a:srgbClr val="0070C0"/>
              </a:buClr>
              <a:buFont typeface="+mj-lt"/>
              <a:buAutoNum type="arabicPeriod"/>
            </a:pPr>
            <a:r>
              <a:rPr lang="en-US" sz="1200" dirty="0">
                <a:solidFill>
                  <a:prstClr val="black"/>
                </a:solidFill>
                <a:latin typeface="Arial" panose="020B0604020202020204" pitchFamily="34" charset="0"/>
                <a:cs typeface="Arial" panose="020B0604020202020204" pitchFamily="34" charset="0"/>
              </a:rPr>
              <a:t>Evaluating community sentiment towards </a:t>
            </a:r>
            <a:r>
              <a:rPr lang="en-US" sz="1200" dirty="0" smtClean="0">
                <a:solidFill>
                  <a:prstClr val="black"/>
                </a:solidFill>
                <a:latin typeface="Arial" panose="020B0604020202020204" pitchFamily="34" charset="0"/>
                <a:cs typeface="Arial" panose="020B0604020202020204" pitchFamily="34" charset="0"/>
              </a:rPr>
              <a:t>CPD. CCA </a:t>
            </a:r>
            <a:r>
              <a:rPr lang="en-US" sz="1200" dirty="0">
                <a:solidFill>
                  <a:prstClr val="black"/>
                </a:solidFill>
                <a:latin typeface="Arial" panose="020B0604020202020204" pitchFamily="34" charset="0"/>
                <a:cs typeface="Arial" panose="020B0604020202020204" pitchFamily="34" charset="0"/>
              </a:rPr>
              <a:t>is working with CPD to roll out a technology platform that measures the community’s trust in the </a:t>
            </a:r>
            <a:r>
              <a:rPr lang="en-US" sz="1200" dirty="0" smtClean="0">
                <a:solidFill>
                  <a:prstClr val="black"/>
                </a:solidFill>
                <a:latin typeface="Arial" panose="020B0604020202020204" pitchFamily="34" charset="0"/>
                <a:cs typeface="Arial" panose="020B0604020202020204" pitchFamily="34" charset="0"/>
              </a:rPr>
              <a:t>Department. The </a:t>
            </a:r>
            <a:r>
              <a:rPr lang="en-US" sz="1200" dirty="0">
                <a:solidFill>
                  <a:prstClr val="black"/>
                </a:solidFill>
                <a:latin typeface="Arial" panose="020B0604020202020204" pitchFamily="34" charset="0"/>
                <a:cs typeface="Arial" panose="020B0604020202020204" pitchFamily="34" charset="0"/>
              </a:rPr>
              <a:t>fellow will develop a process to evaluate, track and respond to this data through a pilot program, focusing on the training and communications needed to launch the program and embed an appreciation for community sentiment within CPD’s data analysis practices.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15888"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115888"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The </a:t>
            </a:r>
            <a:r>
              <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successful applicant will be responsible for taking </a:t>
            </a:r>
            <a:r>
              <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ownership within a project, such as project </a:t>
            </a:r>
            <a:r>
              <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management, research, analyses, interviews </a:t>
            </a:r>
            <a:r>
              <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and </a:t>
            </a:r>
            <a:r>
              <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client presentations</a:t>
            </a:r>
            <a:r>
              <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Participants </a:t>
            </a:r>
            <a:r>
              <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will become full members of the CCA staff, participating in Board meetings, professional development, and helping to build </a:t>
            </a:r>
            <a:r>
              <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an </a:t>
            </a:r>
            <a:r>
              <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important part of Chicago's civic infrastructure. </a:t>
            </a:r>
          </a:p>
          <a:p>
            <a:pPr marL="115888"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115888" lvl="0"/>
            <a:r>
              <a:rPr kumimoji="0" lang="en-US" sz="1200" b="1" i="0" u="none" strike="noStrike" kern="120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Project-Specific Contact</a:t>
            </a:r>
            <a:r>
              <a:rPr kumimoji="0" lang="en-US" sz="1200" b="1" i="0" u="none" strike="noStrike" kern="120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 </a:t>
            </a:r>
            <a:r>
              <a:rPr lang="en-US" sz="1200" dirty="0" smtClean="0">
                <a:solidFill>
                  <a:prstClr val="black"/>
                </a:solidFill>
                <a:latin typeface="Arial" panose="020B0604020202020204" pitchFamily="34" charset="0"/>
                <a:cs typeface="Arial" panose="020B0604020202020204" pitchFamily="34" charset="0"/>
              </a:rPr>
              <a:t>Eric Patton, </a:t>
            </a:r>
            <a:r>
              <a:rPr lang="en-US" sz="1200" dirty="0">
                <a:solidFill>
                  <a:prstClr val="black"/>
                </a:solidFill>
                <a:latin typeface="Arial" panose="020B0604020202020204" pitchFamily="34" charset="0"/>
                <a:cs typeface="Arial" panose="020B0604020202020204" pitchFamily="34" charset="0"/>
              </a:rPr>
              <a:t>Principal </a:t>
            </a:r>
            <a:r>
              <a:rPr lang="en-US" sz="1200" dirty="0" smtClean="0">
                <a:solidFill>
                  <a:prstClr val="black"/>
                </a:solidFill>
                <a:latin typeface="Arial" panose="020B0604020202020204" pitchFamily="34" charset="0"/>
                <a:cs typeface="Arial" panose="020B0604020202020204" pitchFamily="34" charset="0"/>
              </a:rPr>
              <a:t>(epatton@ccachicago.org</a:t>
            </a:r>
            <a:r>
              <a:rPr lang="en-US" sz="1200" dirty="0">
                <a:solidFill>
                  <a:prstClr val="black"/>
                </a:solidFill>
                <a:latin typeface="Arial" panose="020B0604020202020204" pitchFamily="34"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0336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162386" y="235486"/>
            <a:ext cx="6537960" cy="342900"/>
          </a:xfrm>
          <a:prstGeom prst="rect">
            <a:avLst/>
          </a:prstGeom>
          <a:solidFill>
            <a:srgbClr val="002060"/>
          </a:solidFill>
          <a:ln w="9525">
            <a:noFill/>
            <a:miter lim="800000"/>
            <a:headEnd/>
            <a:tailEnd/>
          </a:ln>
        </p:spPr>
        <p:txBody>
          <a:bodyPr rot="0" vert="horz" wrap="square" lIns="91440" tIns="45720" rIns="91440" bIns="45720" anchor="t" anchorCtr="0">
            <a:no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1600" b="1" i="0" u="none" strike="noStrike" kern="1200" cap="none" spc="0" normalizeH="0" baseline="0" noProof="0" dirty="0" smtClean="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Sample Opportunity:  Education</a:t>
            </a: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11" name="Text Box 2"/>
          <p:cNvSpPr txBox="1">
            <a:spLocks noChangeArrowheads="1"/>
          </p:cNvSpPr>
          <p:nvPr/>
        </p:nvSpPr>
        <p:spPr bwMode="auto">
          <a:xfrm>
            <a:off x="162386" y="578386"/>
            <a:ext cx="6537960" cy="8382734"/>
          </a:xfrm>
          <a:prstGeom prst="rect">
            <a:avLst/>
          </a:prstGeom>
          <a:solidFill>
            <a:schemeClr val="bg1">
              <a:lumMod val="95000"/>
            </a:schemeClr>
          </a:solidFill>
          <a:ln w="9525">
            <a:noFill/>
            <a:miter lim="800000"/>
            <a:headEnd/>
            <a:tailEnd/>
          </a:ln>
        </p:spPr>
        <p:txBody>
          <a:bodyPr rot="0" vert="horz" wrap="square" lIns="91440" tIns="45720" rIns="91440" bIns="45720" anchor="t" anchorCtr="0">
            <a:noAutofit/>
          </a:bodyPr>
          <a:lstStyle/>
          <a:p>
            <a:pPr marL="914400" marR="466090" lvl="0" indent="0" algn="l" defTabSz="914400" rtl="0" eaLnBrk="1" fontAlgn="auto" latinLnBrk="0" hangingPunct="1">
              <a:lnSpc>
                <a:spcPct val="12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inion Pro"/>
            </a:endParaRPr>
          </a:p>
        </p:txBody>
      </p:sp>
      <p:sp>
        <p:nvSpPr>
          <p:cNvPr id="17" name="Rectangle 16"/>
          <p:cNvSpPr/>
          <p:nvPr/>
        </p:nvSpPr>
        <p:spPr>
          <a:xfrm>
            <a:off x="199708" y="8961120"/>
            <a:ext cx="6583680" cy="230832"/>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tab pos="2971800" algn="ctr"/>
                <a:tab pos="5943600" algn="r"/>
                <a:tab pos="2971800" algn="ctr"/>
                <a:tab pos="6229350" algn="r"/>
              </a:tabLst>
              <a:defRPr/>
            </a:pP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ccachicago.org                                                                   </a:t>
            </a:r>
            <a:r>
              <a:rPr kumimoji="0" lang="en-US" sz="9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21 S Clark St., Suite 4301, Chicago, IL 60603    (312) 853-9160</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4" name="Rectangle 3"/>
          <p:cNvSpPr/>
          <p:nvPr/>
        </p:nvSpPr>
        <p:spPr>
          <a:xfrm>
            <a:off x="125842" y="698004"/>
            <a:ext cx="6499860" cy="6924973"/>
          </a:xfrm>
          <a:prstGeom prst="rect">
            <a:avLst/>
          </a:prstGeom>
        </p:spPr>
        <p:txBody>
          <a:bodyPr wrap="square">
            <a:spAutoFit/>
          </a:bodyPr>
          <a:lstStyle/>
          <a:p>
            <a:pPr marL="115888" lvl="0"/>
            <a:r>
              <a:rPr kumimoji="0" lang="en-US" sz="1200" b="1" i="0" u="none" strike="noStrike" kern="120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Project </a:t>
            </a:r>
            <a:r>
              <a:rPr kumimoji="0" lang="en-US" sz="1200" b="1" i="0" u="none" strike="noStrike" kern="120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Name: </a:t>
            </a:r>
            <a:r>
              <a:rPr lang="en-US" sz="1200" noProof="0" dirty="0" smtClean="0">
                <a:solidFill>
                  <a:prstClr val="black"/>
                </a:solidFill>
                <a:latin typeface="Arial" panose="020B0604020202020204" pitchFamily="34" charset="0"/>
                <a:cs typeface="Arial" panose="020B0604020202020204" pitchFamily="34" charset="0"/>
              </a:rPr>
              <a:t>Early Learning</a:t>
            </a:r>
            <a:endParaRPr lang="en-US" sz="1200" dirty="0">
              <a:solidFill>
                <a:prstClr val="black"/>
              </a:solidFill>
              <a:latin typeface="Arial" panose="020B0604020202020204" pitchFamily="34" charset="0"/>
              <a:cs typeface="Arial" panose="020B0604020202020204" pitchFamily="34" charset="0"/>
            </a:endParaRPr>
          </a:p>
          <a:p>
            <a:pPr marL="115888"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15888"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Description</a:t>
            </a:r>
            <a:r>
              <a:rPr kumimoji="0" lang="en-US" sz="1200" b="1" i="0" u="none" strike="noStrike" kern="120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15888" lvl="0">
              <a:defRPr/>
            </a:pPr>
            <a:endParaRPr lang="en-US" sz="1200" dirty="0">
              <a:solidFill>
                <a:prstClr val="black"/>
              </a:solidFill>
              <a:latin typeface="Arial" panose="020B0604020202020204" pitchFamily="34" charset="0"/>
              <a:cs typeface="Arial" panose="020B0604020202020204" pitchFamily="34" charset="0"/>
            </a:endParaRPr>
          </a:p>
          <a:p>
            <a:pPr marL="115888" lvl="0">
              <a:defRPr/>
            </a:pPr>
            <a:r>
              <a:rPr lang="en-US" sz="1200" dirty="0">
                <a:solidFill>
                  <a:prstClr val="black"/>
                </a:solidFill>
                <a:latin typeface="Arial" panose="020B0604020202020204" pitchFamily="34" charset="0"/>
                <a:cs typeface="Arial" panose="020B0604020202020204" pitchFamily="34" charset="0"/>
              </a:rPr>
              <a:t>The long-term returns of high-quality early childhood education are well researched – 44% higher likelihood of graduating high school and up to $7.30 return for every $1 invested due to reduced crime, lower anti-poverty transfers, and educational savings. However, current outcomes are concerning for Chicago, with only 25% of students ready for Kindergarten, and publicly funded services reaching only a small portion of those who qualify.</a:t>
            </a:r>
            <a:endParaRPr lang="en-US" sz="1200" dirty="0" smtClean="0">
              <a:solidFill>
                <a:prstClr val="black"/>
              </a:solidFill>
              <a:latin typeface="Arial" panose="020B0604020202020204" pitchFamily="34" charset="0"/>
              <a:cs typeface="Arial" panose="020B0604020202020204" pitchFamily="34" charset="0"/>
            </a:endParaRPr>
          </a:p>
          <a:p>
            <a:pPr marL="115888" lvl="0">
              <a:defRPr/>
            </a:pPr>
            <a:endParaRPr lang="en-US" sz="1200" dirty="0">
              <a:solidFill>
                <a:prstClr val="black"/>
              </a:solidFill>
              <a:latin typeface="Arial" panose="020B0604020202020204" pitchFamily="34" charset="0"/>
              <a:cs typeface="Arial" panose="020B0604020202020204" pitchFamily="34" charset="0"/>
            </a:endParaRPr>
          </a:p>
          <a:p>
            <a:pPr marL="115888" lvl="0">
              <a:defRPr/>
            </a:pPr>
            <a:r>
              <a:rPr lang="en-US" sz="1200" dirty="0">
                <a:solidFill>
                  <a:prstClr val="black"/>
                </a:solidFill>
                <a:latin typeface="Arial" panose="020B0604020202020204" pitchFamily="34" charset="0"/>
                <a:cs typeface="Arial" panose="020B0604020202020204" pitchFamily="34" charset="0"/>
              </a:rPr>
              <a:t>Recognizing this, the City of Chicago is making significant investments in expanding and improving Chicago’s early learning system, including a commitment to Universal Preschool. While progress has been made, it is limited by deeply rooted system challenges, including fragmentation, insufficient funding, and workforce shortages. With new leaders at the City and State both prioritizing early childhood education, Civic Consulting Alliance and our partners have been supporting the transformation of this system</a:t>
            </a:r>
            <a:r>
              <a:rPr lang="en-US" sz="1200" dirty="0" smtClean="0">
                <a:solidFill>
                  <a:prstClr val="black"/>
                </a:solidFill>
                <a:latin typeface="Arial" panose="020B0604020202020204" pitchFamily="34" charset="0"/>
                <a:cs typeface="Arial" panose="020B0604020202020204" pitchFamily="34" charset="0"/>
              </a:rPr>
              <a:t>.</a:t>
            </a:r>
            <a:endParaRPr lang="en-US" sz="1200" dirty="0" smtClean="0">
              <a:solidFill>
                <a:prstClr val="black"/>
              </a:solidFill>
              <a:latin typeface="Arial" panose="020B0604020202020204" pitchFamily="34" charset="0"/>
              <a:cs typeface="Arial" panose="020B0604020202020204" pitchFamily="34" charset="0"/>
            </a:endParaRPr>
          </a:p>
          <a:p>
            <a:pPr marL="115888" lvl="0">
              <a:defRPr/>
            </a:pPr>
            <a:endParaRPr lang="en-US" sz="1200" dirty="0" smtClean="0">
              <a:solidFill>
                <a:prstClr val="black"/>
              </a:solidFill>
              <a:latin typeface="Arial" panose="020B0604020202020204" pitchFamily="34" charset="0"/>
              <a:cs typeface="Arial" panose="020B0604020202020204" pitchFamily="34" charset="0"/>
            </a:endParaRPr>
          </a:p>
          <a:p>
            <a:pPr marL="115888" lvl="0">
              <a:defRPr/>
            </a:pPr>
            <a:r>
              <a:rPr lang="en-US" sz="1200" dirty="0" smtClean="0">
                <a:solidFill>
                  <a:prstClr val="black"/>
                </a:solidFill>
                <a:latin typeface="Arial" panose="020B0604020202020204" pitchFamily="34" charset="0"/>
                <a:cs typeface="Arial" panose="020B0604020202020204" pitchFamily="34" charset="0"/>
              </a:rPr>
              <a:t>Within these priorities, fellowship opportunities include:</a:t>
            </a:r>
          </a:p>
          <a:p>
            <a:pPr marL="115888" lvl="0">
              <a:defRPr/>
            </a:pPr>
            <a:endParaRPr lang="en-US" sz="1200" dirty="0" smtClean="0">
              <a:solidFill>
                <a:prstClr val="black"/>
              </a:solidFill>
              <a:latin typeface="Arial" panose="020B0604020202020204" pitchFamily="34" charset="0"/>
              <a:cs typeface="Arial" panose="020B0604020202020204" pitchFamily="34" charset="0"/>
            </a:endParaRPr>
          </a:p>
          <a:p>
            <a:pPr marL="344488" lvl="0" indent="-228600">
              <a:buClr>
                <a:srgbClr val="1969C8"/>
              </a:buClr>
              <a:buFont typeface="+mj-lt"/>
              <a:buAutoNum type="arabicPeriod"/>
              <a:defRPr/>
            </a:pPr>
            <a:r>
              <a:rPr lang="en-US" sz="1200" dirty="0">
                <a:solidFill>
                  <a:prstClr val="black"/>
                </a:solidFill>
                <a:latin typeface="Arial" panose="020B0604020202020204" pitchFamily="34" charset="0"/>
                <a:cs typeface="Arial" panose="020B0604020202020204" pitchFamily="34" charset="0"/>
              </a:rPr>
              <a:t>Working with Chicago Public Schools to integrate preschool operations into the existing K-8 system in order to build a seamless public school system that begins at age four</a:t>
            </a:r>
            <a:r>
              <a:rPr lang="en-US" sz="1200" dirty="0" smtClean="0">
                <a:solidFill>
                  <a:prstClr val="black"/>
                </a:solidFill>
                <a:latin typeface="Arial" panose="020B0604020202020204" pitchFamily="34" charset="0"/>
                <a:cs typeface="Arial" panose="020B0604020202020204" pitchFamily="34" charset="0"/>
              </a:rPr>
              <a:t>.</a:t>
            </a:r>
            <a:endParaRPr lang="en-US" sz="1200" dirty="0" smtClean="0">
              <a:solidFill>
                <a:prstClr val="black"/>
              </a:solidFill>
              <a:latin typeface="Arial" panose="020B0604020202020204" pitchFamily="34" charset="0"/>
              <a:cs typeface="Arial" panose="020B0604020202020204" pitchFamily="34" charset="0"/>
            </a:endParaRPr>
          </a:p>
          <a:p>
            <a:pPr marL="344488" lvl="0" indent="-228600">
              <a:buClr>
                <a:srgbClr val="1969C8"/>
              </a:buClr>
              <a:buFont typeface="+mj-lt"/>
              <a:buAutoNum type="arabicPeriod"/>
              <a:defRPr/>
            </a:pPr>
            <a:endParaRPr lang="en-US" sz="1200" dirty="0" smtClean="0">
              <a:solidFill>
                <a:prstClr val="black"/>
              </a:solidFill>
              <a:latin typeface="Arial" panose="020B0604020202020204" pitchFamily="34" charset="0"/>
              <a:cs typeface="Arial" panose="020B0604020202020204" pitchFamily="34" charset="0"/>
            </a:endParaRPr>
          </a:p>
          <a:p>
            <a:pPr marL="344488" lvl="0" indent="-228600">
              <a:buClr>
                <a:srgbClr val="1969C8"/>
              </a:buClr>
              <a:buFont typeface="+mj-lt"/>
              <a:buAutoNum type="arabicPeriod"/>
              <a:defRPr/>
            </a:pPr>
            <a:r>
              <a:rPr lang="en-US" sz="1200" dirty="0">
                <a:solidFill>
                  <a:prstClr val="black"/>
                </a:solidFill>
                <a:latin typeface="Arial" panose="020B0604020202020204" pitchFamily="34" charset="0"/>
                <a:cs typeface="Arial" panose="020B0604020202020204" pitchFamily="34" charset="0"/>
              </a:rPr>
              <a:t>Working with the City of Chicago and the Department of Family and Support Services to determine how to improve the business model for community-based early learning centers to provide birth-to-three services in a sustainable way (e.g., reducing administrative burden, establishing sufficient funding</a:t>
            </a:r>
            <a:r>
              <a:rPr lang="en-US" sz="1200" dirty="0" smtClean="0">
                <a:solidFill>
                  <a:prstClr val="black"/>
                </a:solidFill>
                <a:latin typeface="Arial" panose="020B0604020202020204" pitchFamily="34" charset="0"/>
                <a:cs typeface="Arial" panose="020B0604020202020204" pitchFamily="34" charset="0"/>
              </a:rPr>
              <a:t>).</a:t>
            </a:r>
            <a:endParaRPr lang="en-US" sz="1200" dirty="0">
              <a:solidFill>
                <a:prstClr val="black"/>
              </a:solidFill>
              <a:latin typeface="Arial" panose="020B0604020202020204" pitchFamily="34" charset="0"/>
              <a:cs typeface="Arial" panose="020B0604020202020204" pitchFamily="34" charset="0"/>
            </a:endParaRPr>
          </a:p>
          <a:p>
            <a:pPr marL="344488" lvl="0" indent="-228600">
              <a:buClr>
                <a:srgbClr val="1969C8"/>
              </a:buClr>
              <a:buFont typeface="+mj-lt"/>
              <a:buAutoNum type="arabicPeriod"/>
              <a:defRPr/>
            </a:pPr>
            <a:endParaRPr lang="en-US" sz="1200" dirty="0" smtClean="0">
              <a:solidFill>
                <a:prstClr val="black"/>
              </a:solidFill>
              <a:latin typeface="Arial" panose="020B0604020202020204" pitchFamily="34" charset="0"/>
              <a:cs typeface="Arial" panose="020B0604020202020204" pitchFamily="34" charset="0"/>
            </a:endParaRPr>
          </a:p>
          <a:p>
            <a:pPr marL="344488" lvl="0" indent="-228600">
              <a:buClr>
                <a:srgbClr val="1969C8"/>
              </a:buClr>
              <a:buFont typeface="+mj-lt"/>
              <a:buAutoNum type="arabicPeriod"/>
              <a:defRPr/>
            </a:pPr>
            <a:r>
              <a:rPr lang="en-US" sz="1200" dirty="0">
                <a:solidFill>
                  <a:prstClr val="black"/>
                </a:solidFill>
                <a:latin typeface="Arial" panose="020B0604020202020204" pitchFamily="34" charset="0"/>
                <a:cs typeface="Arial" panose="020B0604020202020204" pitchFamily="34" charset="0"/>
              </a:rPr>
              <a:t>Working with the City of Chicago to develop collaboration models that bring disparate stakeholders together to form and drive solutions in their neighborhoods and at the city level. </a:t>
            </a:r>
            <a:endPar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115888" marR="0" lvl="0" indent="0" algn="l" defTabSz="457200" rtl="0" eaLnBrk="1" fontAlgn="auto" latinLnBrk="0" hangingPunct="1">
              <a:lnSpc>
                <a:spcPct val="100000"/>
              </a:lnSpc>
              <a:spcBef>
                <a:spcPts val="0"/>
              </a:spcBef>
              <a:spcAft>
                <a:spcPts val="0"/>
              </a:spcAft>
              <a:buClrTx/>
              <a:buSzTx/>
              <a:buFontTx/>
              <a:buNone/>
              <a:tabLst/>
              <a:defRPr/>
            </a:pPr>
            <a:endParaRPr lang="en-US" sz="1200" dirty="0" smtClean="0">
              <a:solidFill>
                <a:prstClr val="black"/>
              </a:solidFill>
              <a:latin typeface="Arial" panose="020B0604020202020204" pitchFamily="34" charset="0"/>
              <a:cs typeface="Arial" panose="020B0604020202020204" pitchFamily="34" charset="0"/>
            </a:endParaRPr>
          </a:p>
          <a:p>
            <a:pPr marL="115888" lvl="0">
              <a:defRPr/>
            </a:pPr>
            <a:r>
              <a:rPr lang="en-US" sz="1200" dirty="0">
                <a:solidFill>
                  <a:prstClr val="black"/>
                </a:solidFill>
                <a:latin typeface="Arial" panose="020B0604020202020204" pitchFamily="34" charset="0"/>
                <a:cs typeface="Arial" panose="020B0604020202020204" pitchFamily="34" charset="0"/>
              </a:rPr>
              <a:t>The successful applicant will be responsible for taking ownership within a project, such as project management, research, analyses, </a:t>
            </a:r>
            <a:r>
              <a:rPr lang="en-US" sz="1200" dirty="0" smtClean="0">
                <a:solidFill>
                  <a:prstClr val="black"/>
                </a:solidFill>
                <a:latin typeface="Arial" panose="020B0604020202020204" pitchFamily="34" charset="0"/>
                <a:cs typeface="Arial" panose="020B0604020202020204" pitchFamily="34" charset="0"/>
              </a:rPr>
              <a:t>interviews, </a:t>
            </a:r>
            <a:r>
              <a:rPr lang="en-US" sz="1200" dirty="0">
                <a:solidFill>
                  <a:prstClr val="black"/>
                </a:solidFill>
                <a:latin typeface="Arial" panose="020B0604020202020204" pitchFamily="34" charset="0"/>
                <a:cs typeface="Arial" panose="020B0604020202020204" pitchFamily="34" charset="0"/>
              </a:rPr>
              <a:t>and client presentations. Participants will become full members of the CCA staff, participating in Board meetings, professional development, and helping to build an important part of Chicago's civic infrastructure.</a:t>
            </a:r>
            <a:endParaRPr kumimoji="0" lang="en-US" sz="12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115888" lvl="0"/>
            <a:endParaRPr kumimoji="0" lang="en-US" sz="1200" b="1" i="0" u="none" strike="noStrike" kern="120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endParaRPr>
          </a:p>
          <a:p>
            <a:pPr marL="115888" lvl="0"/>
            <a:r>
              <a:rPr kumimoji="0" lang="en-US" sz="1200" b="1" i="0" u="none" strike="noStrike" kern="120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Project-Specific </a:t>
            </a:r>
            <a:r>
              <a:rPr kumimoji="0" lang="en-US" sz="1200" b="1" i="0" u="none" strike="noStrike" kern="120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Contact</a:t>
            </a:r>
            <a:r>
              <a:rPr kumimoji="0" lang="en-US" sz="1200" b="1" i="0" u="none" strike="noStrike" kern="120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 </a:t>
            </a:r>
            <a:r>
              <a:rPr lang="en-US" sz="1200" dirty="0" smtClean="0">
                <a:solidFill>
                  <a:prstClr val="black"/>
                </a:solidFill>
                <a:latin typeface="Arial" panose="020B0604020202020204" pitchFamily="34" charset="0"/>
                <a:cs typeface="Arial" panose="020B0604020202020204" pitchFamily="34" charset="0"/>
              </a:rPr>
              <a:t>Wendy McCullough, </a:t>
            </a:r>
            <a:r>
              <a:rPr lang="en-US" sz="1200" dirty="0">
                <a:solidFill>
                  <a:prstClr val="black"/>
                </a:solidFill>
                <a:latin typeface="Arial" panose="020B0604020202020204" pitchFamily="34" charset="0"/>
                <a:cs typeface="Arial" panose="020B0604020202020204" pitchFamily="34" charset="0"/>
              </a:rPr>
              <a:t>Principal </a:t>
            </a:r>
            <a:r>
              <a:rPr lang="en-US" sz="1200" dirty="0" smtClean="0">
                <a:solidFill>
                  <a:prstClr val="black"/>
                </a:solidFill>
                <a:latin typeface="Arial" panose="020B0604020202020204" pitchFamily="34" charset="0"/>
                <a:cs typeface="Arial" panose="020B0604020202020204" pitchFamily="34" charset="0"/>
              </a:rPr>
              <a:t>(</a:t>
            </a:r>
            <a:r>
              <a:rPr lang="en-US" sz="1200" dirty="0" smtClean="0">
                <a:solidFill>
                  <a:srgbClr val="222222"/>
                </a:solidFill>
                <a:latin typeface="Arial" panose="020B0604020202020204" pitchFamily="34" charset="0"/>
                <a:cs typeface="Arial" panose="020B0604020202020204" pitchFamily="34" charset="0"/>
              </a:rPr>
              <a:t>wmccullough</a:t>
            </a:r>
            <a:r>
              <a:rPr lang="en-US" sz="1200" dirty="0" smtClean="0">
                <a:solidFill>
                  <a:prstClr val="black"/>
                </a:solidFill>
                <a:latin typeface="Arial" panose="020B0604020202020204" pitchFamily="34" charset="0"/>
                <a:cs typeface="Arial" panose="020B0604020202020204" pitchFamily="34" charset="0"/>
              </a:rPr>
              <a:t>@ccachicago.org</a:t>
            </a:r>
            <a:r>
              <a:rPr lang="en-US" sz="1200" dirty="0">
                <a:solidFill>
                  <a:prstClr val="black"/>
                </a:solidFill>
                <a:latin typeface="Arial" panose="020B0604020202020204" pitchFamily="34"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844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38"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 Box 2"/>
          <p:cNvSpPr txBox="1">
            <a:spLocks noChangeArrowheads="1"/>
          </p:cNvSpPr>
          <p:nvPr/>
        </p:nvSpPr>
        <p:spPr bwMode="auto">
          <a:xfrm>
            <a:off x="194945" y="242098"/>
            <a:ext cx="6455410" cy="342900"/>
          </a:xfrm>
          <a:prstGeom prst="rect">
            <a:avLst/>
          </a:prstGeom>
          <a:solidFill>
            <a:srgbClr val="002060"/>
          </a:solidFill>
          <a:ln w="9525">
            <a:noFill/>
            <a:miter lim="800000"/>
            <a:headEnd/>
            <a:tailEnd/>
          </a:ln>
        </p:spPr>
        <p:txBody>
          <a:bodyPr rot="0" vert="horz" wrap="square" lIns="91440" tIns="45720" rIns="91440" bIns="45720" anchor="t" anchorCtr="0">
            <a:noAutofit/>
          </a:bodyPr>
          <a:lstStyle>
            <a:defPPr>
              <a:defRPr lang="en-US"/>
            </a:defPPr>
            <a:lvl1pPr marR="0" lvl="0" algn="ctr" fontAlgn="auto">
              <a:lnSpc>
                <a:spcPct val="115000"/>
              </a:lnSpc>
              <a:spcBef>
                <a:spcPts val="0"/>
              </a:spcBef>
              <a:spcAft>
                <a:spcPts val="1000"/>
              </a:spcAft>
              <a:buClrTx/>
              <a:buSzTx/>
              <a:buFontTx/>
              <a:buNone/>
              <a:tabLst/>
              <a:defRPr kumimoji="0" sz="1600" b="1" i="0" u="none" strike="noStrike" cap="none" spc="0" normalizeH="0" baseline="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defRPr>
            </a:lvl1p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Recent </a:t>
            </a:r>
            <a:r>
              <a:rPr kumimoji="0" lang="en-US" sz="1600" b="1" i="0" u="none" strike="noStrike" kern="120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Participants</a:t>
            </a:r>
            <a:endParaRPr kumimoji="0" lang="en-US" sz="1600" b="1"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11" name="Text Box 2"/>
          <p:cNvSpPr txBox="1">
            <a:spLocks noChangeArrowheads="1"/>
          </p:cNvSpPr>
          <p:nvPr/>
        </p:nvSpPr>
        <p:spPr bwMode="auto">
          <a:xfrm>
            <a:off x="188595" y="585653"/>
            <a:ext cx="6461760" cy="8375467"/>
          </a:xfrm>
          <a:prstGeom prst="rect">
            <a:avLst/>
          </a:prstGeom>
          <a:solidFill>
            <a:schemeClr val="bg1">
              <a:lumMod val="95000"/>
            </a:schemeClr>
          </a:solidFill>
          <a:ln w="9525">
            <a:noFill/>
            <a:miter lim="800000"/>
            <a:headEnd/>
            <a:tailEnd/>
          </a:ln>
        </p:spPr>
        <p:txBody>
          <a:bodyPr rot="0" vert="horz" wrap="square" lIns="91440" tIns="45720" rIns="91440" bIns="45720" anchor="t" anchorCtr="0">
            <a:noAutofit/>
          </a:bodyPr>
          <a:lstStyle/>
          <a:p>
            <a:pPr marL="111125" marR="466090" lvl="0" indent="0" algn="l" defTabSz="914400" rtl="0" eaLnBrk="1" fontAlgn="auto" latinLnBrk="0" hangingPunct="1">
              <a:lnSpc>
                <a:spcPct val="120000"/>
              </a:lnSpc>
              <a:spcBef>
                <a:spcPts val="0"/>
              </a:spcBef>
              <a:spcAft>
                <a:spcPts val="0"/>
              </a:spcAft>
              <a:buClrTx/>
              <a:buSzTx/>
              <a:buFontTx/>
              <a:buNone/>
              <a:tabLst/>
              <a:defRPr/>
            </a:pPr>
            <a:endPar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111125" marR="466090" lvl="0" indent="0" algn="l" defTabSz="914400" rtl="0" eaLnBrk="1" fontAlgn="auto" latinLnBrk="0" hangingPunct="1">
              <a:lnSpc>
                <a:spcPct val="120000"/>
              </a:lnSpc>
              <a:spcBef>
                <a:spcPts val="0"/>
              </a:spcBef>
              <a:spcAft>
                <a:spcPts val="0"/>
              </a:spcAft>
              <a:buClrTx/>
              <a:buSzTx/>
              <a:buFontTx/>
              <a:buNone/>
              <a:tabLst/>
              <a:defRPr/>
            </a:pPr>
            <a:endParaRPr kumimoji="0" lang="en-US" sz="950" b="0" i="0" u="none" strike="noStrike" kern="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Minion Pro"/>
            </a:endParaRPr>
          </a:p>
        </p:txBody>
      </p:sp>
      <p:sp>
        <p:nvSpPr>
          <p:cNvPr id="17" name="Rectangle 16"/>
          <p:cNvSpPr/>
          <p:nvPr/>
        </p:nvSpPr>
        <p:spPr>
          <a:xfrm>
            <a:off x="199708" y="8961120"/>
            <a:ext cx="6583680" cy="230832"/>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tab pos="2971800" algn="ctr"/>
                <a:tab pos="5943600" algn="r"/>
                <a:tab pos="2971800" algn="ctr"/>
                <a:tab pos="6229350" algn="r"/>
              </a:tabLst>
              <a:defRPr/>
            </a:pP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ccachicago.org                                                                           </a:t>
            </a:r>
            <a:r>
              <a:rPr kumimoji="0" lang="en-US" sz="9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21 </a:t>
            </a: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 Clark St., Suite 4301, Chicago, IL 60603    (312) 853-9160</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2" name="Rectangle 1"/>
          <p:cNvSpPr/>
          <p:nvPr/>
        </p:nvSpPr>
        <p:spPr>
          <a:xfrm>
            <a:off x="1720041" y="661466"/>
            <a:ext cx="4789043" cy="9633406"/>
          </a:xfrm>
          <a:prstGeom prst="rect">
            <a:avLst/>
          </a:prstGeom>
        </p:spPr>
        <p:txBody>
          <a:bodyPr wrap="square">
            <a:spAutoFit/>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1969C8"/>
                </a:solidFill>
                <a:effectLst/>
                <a:uLnTx/>
                <a:uFillTx/>
                <a:latin typeface="Arial" panose="020B0604020202020204" pitchFamily="34" charset="0"/>
                <a:ea typeface="+mn-ea"/>
                <a:cs typeface="Arial" panose="020B0604020202020204" pitchFamily="34" charset="0"/>
              </a:rPr>
              <a:t>Nikita </a:t>
            </a:r>
            <a:r>
              <a:rPr kumimoji="0" lang="en-US" sz="1000" b="1" i="0" u="none" strike="noStrike" kern="1200" cap="none" spc="0" normalizeH="0" baseline="0" noProof="0" dirty="0" err="1">
                <a:ln>
                  <a:noFill/>
                </a:ln>
                <a:solidFill>
                  <a:srgbClr val="1969C8"/>
                </a:solidFill>
                <a:effectLst/>
                <a:uLnTx/>
                <a:uFillTx/>
                <a:latin typeface="Arial" panose="020B0604020202020204" pitchFamily="34" charset="0"/>
                <a:ea typeface="+mn-ea"/>
                <a:cs typeface="Arial" panose="020B0604020202020204" pitchFamily="34" charset="0"/>
              </a:rPr>
              <a:t>Kansra</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Boston Consulting Group</a:t>
            </a:r>
          </a:p>
          <a:p>
            <a:pPr marL="114300" marR="0" lvl="0" indent="0" algn="l" defTabSz="457200" rtl="0" eaLnBrk="1" fontAlgn="ctr" latinLnBrk="0" hangingPunct="1">
              <a:lnSpc>
                <a:spcPct val="100000"/>
              </a:lnSpc>
              <a:spcBef>
                <a:spcPts val="0"/>
              </a:spcBef>
              <a:spcAft>
                <a:spcPts val="0"/>
              </a:spcAft>
              <a:buClr>
                <a:srgbClr val="1969C8"/>
              </a:buClr>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Delivered project and program definition for the Chicago Police Dept., supporting its work to track and prioritize reform efforts</a:t>
            </a:r>
          </a:p>
          <a:p>
            <a:pPr marL="114300" marR="0" lvl="0" indent="0" algn="l" defTabSz="457200" rtl="0" eaLnBrk="1" fontAlgn="ctr" latinLnBrk="0" hangingPunct="1">
              <a:lnSpc>
                <a:spcPct val="100000"/>
              </a:lnSpc>
              <a:spcBef>
                <a:spcPts val="0"/>
              </a:spcBef>
              <a:spcAft>
                <a:spcPts val="0"/>
              </a:spcAft>
              <a:buClr>
                <a:srgbClr val="1969C8"/>
              </a:buClr>
              <a:buSzTx/>
              <a:buFontTx/>
              <a:buNone/>
              <a:tabLst/>
              <a:defRPr/>
            </a:pPr>
            <a:endPar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114300" marR="0" lvl="0" indent="0" algn="l" defTabSz="4572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 loved working with my insightful, dedicated colleagues at CCA and experiencing what a team with a diverse range of professional backgrounds can accomplish. CCA’s marriage of private and public sector experience enabled us to tackle public sector challenges with many moving pieces in a unique and effective way.”</a:t>
            </a:r>
          </a:p>
          <a:p>
            <a:pPr marL="114300" marR="0" lvl="0" indent="0" algn="l"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err="1" smtClean="0">
                <a:ln>
                  <a:noFill/>
                </a:ln>
                <a:solidFill>
                  <a:srgbClr val="1969C8"/>
                </a:solidFill>
                <a:effectLst/>
                <a:uLnTx/>
                <a:uFillTx/>
                <a:latin typeface="Arial" panose="020B0604020202020204" pitchFamily="34" charset="0"/>
                <a:ea typeface="+mn-ea"/>
                <a:cs typeface="Arial" panose="020B0604020202020204" pitchFamily="34" charset="0"/>
              </a:rPr>
              <a:t>Nika</a:t>
            </a:r>
            <a:r>
              <a:rPr kumimoji="0" lang="en-US" sz="1000" b="1" i="0" u="none" strike="noStrike" kern="1200" cap="none" spc="0" normalizeH="0" baseline="0" noProof="0" dirty="0" smtClean="0">
                <a:ln>
                  <a:noFill/>
                </a:ln>
                <a:solidFill>
                  <a:srgbClr val="1969C8"/>
                </a:solidFill>
                <a:effectLst/>
                <a:uLnTx/>
                <a:uFillTx/>
                <a:latin typeface="Arial" panose="020B0604020202020204" pitchFamily="34" charset="0"/>
                <a:ea typeface="+mn-ea"/>
                <a:cs typeface="Arial" panose="020B0604020202020204" pitchFamily="34" charset="0"/>
              </a:rPr>
              <a:t> </a:t>
            </a:r>
            <a:r>
              <a:rPr kumimoji="0" lang="en-US" sz="1000" b="1" i="0" u="none" strike="noStrike" kern="1200" cap="none" spc="0" normalizeH="0" baseline="0" noProof="0" dirty="0" err="1">
                <a:ln>
                  <a:noFill/>
                </a:ln>
                <a:solidFill>
                  <a:srgbClr val="1969C8"/>
                </a:solidFill>
                <a:effectLst/>
                <a:uLnTx/>
                <a:uFillTx/>
                <a:latin typeface="Arial" panose="020B0604020202020204" pitchFamily="34" charset="0"/>
                <a:ea typeface="+mn-ea"/>
                <a:cs typeface="Arial" panose="020B0604020202020204" pitchFamily="34" charset="0"/>
              </a:rPr>
              <a:t>Duan</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Bain &amp; Company</a:t>
            </a:r>
          </a:p>
          <a:p>
            <a:pPr marL="114300" marR="0" lvl="0" indent="0" algn="l" defTabSz="457200" rtl="0" eaLnBrk="1" fontAlgn="ctr" latinLnBrk="0" hangingPunct="1">
              <a:lnSpc>
                <a:spcPct val="100000"/>
              </a:lnSpc>
              <a:spcBef>
                <a:spcPts val="0"/>
              </a:spcBef>
              <a:spcAft>
                <a:spcPts val="0"/>
              </a:spcAft>
              <a:buClr>
                <a:srgbClr val="1969C8"/>
              </a:buClr>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Advanced the creation of the Chicago Police Dept.’s long-term strategic plan, which will guide departmental activities for the coming 3-5 years</a:t>
            </a:r>
          </a:p>
          <a:p>
            <a:pPr marL="114300" marR="0" lvl="0" indent="0" algn="l" defTabSz="457200" rtl="0" eaLnBrk="1" fontAlgn="ctr" latinLnBrk="0" hangingPunct="1">
              <a:lnSpc>
                <a:spcPct val="100000"/>
              </a:lnSpc>
              <a:spcBef>
                <a:spcPts val="0"/>
              </a:spcBef>
              <a:spcAft>
                <a:spcPts val="0"/>
              </a:spcAft>
              <a:buClr>
                <a:srgbClr val="1969C8"/>
              </a:buClr>
              <a:buSzTx/>
              <a:buFontTx/>
              <a:buNone/>
              <a:tabLst/>
              <a:defRPr/>
            </a:pPr>
            <a:endPar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114300" marR="0" lvl="0" indent="0" algn="l" defTabSz="4572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“It has been incredibly encouraging to witness dedicated and intelligent people working every day to tackle the big problems in Chicago. I've been inspired by many of the individuals with whom I've had the pleasure of working. I look forward to keeping in touch and following the amazing work they're doing.”</a:t>
            </a:r>
            <a:endParaRPr kumimoji="0" lang="en-US" sz="800" b="1" i="0" u="none" strike="noStrike" kern="1200" cap="none" spc="0" normalizeH="0" baseline="0" noProof="0" dirty="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1969C8"/>
              </a:solidFill>
              <a:effectLst/>
              <a:uLnTx/>
              <a:uFillTx/>
              <a:latin typeface="Arial" panose="020B0604020202020204" pitchFamily="34" charset="0"/>
              <a:ea typeface="+mn-ea"/>
              <a:cs typeface="Arial" panose="020B0604020202020204" pitchFamily="34" charset="0"/>
            </a:endParaRPr>
          </a:p>
          <a:p>
            <a:pPr marL="114300" marR="0" lvl="1" indent="0" algn="l" defTabSz="457200" rtl="0" eaLnBrk="1" fontAlgn="ctr"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1969C8"/>
                </a:solidFill>
                <a:effectLst/>
                <a:uLnTx/>
                <a:uFillTx/>
                <a:latin typeface="Arial" panose="020B0604020202020204" pitchFamily="34" charset="0"/>
                <a:ea typeface="+mn-ea"/>
                <a:cs typeface="Arial" panose="020B0604020202020204" pitchFamily="34" charset="0"/>
              </a:rPr>
              <a:t>Myles </a:t>
            </a:r>
            <a:r>
              <a:rPr kumimoji="0" lang="en-US" sz="1000" b="1" i="0" u="none" strike="noStrike" kern="1200" cap="none" spc="0" normalizeH="0" baseline="0" noProof="0" dirty="0">
                <a:ln>
                  <a:noFill/>
                </a:ln>
                <a:solidFill>
                  <a:srgbClr val="1969C8"/>
                </a:solidFill>
                <a:effectLst/>
                <a:uLnTx/>
                <a:uFillTx/>
                <a:latin typeface="Arial" panose="020B0604020202020204" pitchFamily="34" charset="0"/>
                <a:ea typeface="+mn-ea"/>
                <a:cs typeface="Arial" panose="020B0604020202020204" pitchFamily="34" charset="0"/>
              </a:rPr>
              <a:t>Gage</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CIBC</a:t>
            </a:r>
          </a:p>
          <a:p>
            <a:pPr marL="114300" marR="0" lvl="0" indent="0" algn="l" defTabSz="457200" rtl="0" eaLnBrk="1" fontAlgn="ctr" latinLnBrk="0" hangingPunct="1">
              <a:lnSpc>
                <a:spcPct val="100000"/>
              </a:lnSpc>
              <a:spcBef>
                <a:spcPts val="0"/>
              </a:spcBef>
              <a:spcAft>
                <a:spcPts val="0"/>
              </a:spcAft>
              <a:buClr>
                <a:srgbClr val="1969C8"/>
              </a:buClr>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Constructed social network maps of a broad range of Chicago’s civic leaders, supporting the foundation of Civic Consulting Alliance’s new Civic Leadership platform</a:t>
            </a:r>
          </a:p>
          <a:p>
            <a:pPr marL="114300" marR="0" lvl="0" indent="0" algn="l" defTabSz="457200" rtl="0" eaLnBrk="1" fontAlgn="ctr" latinLnBrk="0" hangingPunct="1">
              <a:lnSpc>
                <a:spcPct val="100000"/>
              </a:lnSpc>
              <a:spcBef>
                <a:spcPts val="0"/>
              </a:spcBef>
              <a:spcAft>
                <a:spcPts val="0"/>
              </a:spcAft>
              <a:buClr>
                <a:srgbClr val="1969C8"/>
              </a:buClr>
              <a:buSzTx/>
              <a:buFontTx/>
              <a:buNone/>
              <a:tabLst/>
              <a:defRPr/>
            </a:pPr>
            <a:endPar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114300" marR="0" lvl="0" indent="0" algn="l" defTabSz="4572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nature of my project allowed me to interact with many civic leaders in Chicago across several sectors. These interactions helped me hone in on how I can use my personal strengths to make an impact.”</a:t>
            </a: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1969C8"/>
                </a:solidFill>
                <a:effectLst/>
                <a:uLnTx/>
                <a:uFillTx/>
                <a:latin typeface="Arial" panose="020B0604020202020204" pitchFamily="34" charset="0"/>
                <a:ea typeface="+mn-ea"/>
                <a:cs typeface="Arial" panose="020B0604020202020204" pitchFamily="34" charset="0"/>
              </a:rPr>
              <a:t>Alex </a:t>
            </a:r>
            <a:r>
              <a:rPr kumimoji="0" lang="en-US" sz="1000" b="1" i="0" u="none" strike="noStrike" kern="1200" cap="none" spc="0" normalizeH="0" baseline="0" noProof="0" dirty="0" err="1" smtClean="0">
                <a:ln>
                  <a:noFill/>
                </a:ln>
                <a:solidFill>
                  <a:srgbClr val="1969C8"/>
                </a:solidFill>
                <a:effectLst/>
                <a:uLnTx/>
                <a:uFillTx/>
                <a:latin typeface="Arial" panose="020B0604020202020204" pitchFamily="34" charset="0"/>
                <a:ea typeface="+mn-ea"/>
                <a:cs typeface="Arial" panose="020B0604020202020204" pitchFamily="34" charset="0"/>
              </a:rPr>
              <a:t>Ballasiotes</a:t>
            </a:r>
            <a:r>
              <a:rPr kumimoji="0" lang="en-US"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0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KPMG LLP</a:t>
            </a:r>
          </a:p>
          <a:p>
            <a:pPr marL="114300" marR="0" lvl="1" indent="0" algn="l" defTabSz="457200" rtl="0" eaLnBrk="1" fontAlgn="ctr" latinLnBrk="0" hangingPunct="1">
              <a:lnSpc>
                <a:spcPct val="100000"/>
              </a:lnSpc>
              <a:spcBef>
                <a:spcPts val="0"/>
              </a:spcBef>
              <a:spcAft>
                <a:spcPts val="0"/>
              </a:spcAft>
              <a:buClr>
                <a:srgbClr val="1969C8"/>
              </a:buClr>
              <a:buSzTx/>
              <a:buFontTx/>
              <a:buNone/>
              <a:tabLst/>
              <a:defRPr/>
            </a:pPr>
            <a:r>
              <a:rPr kumimoji="0" lang="en-US"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Managed the launch of a $2M Impact Investment Fund for Chicago’s West Side</a:t>
            </a:r>
          </a:p>
          <a:p>
            <a:pPr marL="114300" marR="0" lvl="1" indent="0" algn="l" defTabSz="457200" rtl="0" eaLnBrk="1" fontAlgn="ctr" latinLnBrk="0" hangingPunct="1">
              <a:lnSpc>
                <a:spcPct val="100000"/>
              </a:lnSpc>
              <a:spcBef>
                <a:spcPts val="0"/>
              </a:spcBef>
              <a:spcAft>
                <a:spcPts val="0"/>
              </a:spcAft>
              <a:buClr>
                <a:srgbClr val="1969C8"/>
              </a:buClr>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114300" marR="0" lvl="1" indent="0" algn="l" defTabSz="4572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"My time at CCA has helped me develop professionally in several ways. One of the most significant was driving collaborative and effective outcomes from a wide range of diverse </a:t>
            </a:r>
            <a:r>
              <a:rPr kumimoji="0" lang="en-US"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stakeholders…[It] gave </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 not only more experience with a wide range of neighborhoods, but also the ability to directly affect positive change within them</a:t>
            </a:r>
            <a:r>
              <a:rPr kumimoji="0" lang="en-US"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smtClean="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smtClean="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smtClean="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smtClean="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1969C8"/>
                </a:solidFill>
                <a:effectLst/>
                <a:uLnTx/>
                <a:uFillTx/>
                <a:latin typeface="Arial" panose="020B0604020202020204" pitchFamily="34" charset="0"/>
                <a:ea typeface="+mn-ea"/>
                <a:cs typeface="Arial" panose="020B0604020202020204" pitchFamily="34" charset="0"/>
              </a:rPr>
              <a:t>Derek Breese</a:t>
            </a:r>
            <a:r>
              <a:rPr kumimoji="0" lang="en-US"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0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CIBC</a:t>
            </a: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0" indent="0" algn="l" defTabSz="457200" rtl="0" eaLnBrk="1" fontAlgn="ctr" latinLnBrk="0" hangingPunct="1">
              <a:lnSpc>
                <a:spcPct val="100000"/>
              </a:lnSpc>
              <a:spcBef>
                <a:spcPts val="0"/>
              </a:spcBef>
              <a:spcAft>
                <a:spcPts val="0"/>
              </a:spcAft>
              <a:buClr>
                <a:srgbClr val="1969C8"/>
              </a:buClr>
              <a:buSzTx/>
              <a:buFontTx/>
              <a:buNone/>
              <a:tabLst/>
              <a:defRPr/>
            </a:pPr>
            <a:r>
              <a:rPr kumimoji="0" lang="en-US" sz="1000" b="0" i="0" u="none" strike="noStrike" kern="1200" cap="none" spc="0" normalizeH="0" baseline="0" noProof="0" dirty="0" smtClean="0">
                <a:ln>
                  <a:noFill/>
                </a:ln>
                <a:solidFill>
                  <a:srgbClr val="000000"/>
                </a:solidFill>
                <a:effectLst/>
                <a:uLnTx/>
                <a:uFillTx/>
                <a:latin typeface="Arial" panose="020B0604020202020204" pitchFamily="34" charset="0"/>
                <a:ea typeface="+mn-ea"/>
                <a:cs typeface="Arial" panose="020B0604020202020204" pitchFamily="34" charset="0"/>
              </a:rPr>
              <a:t>Supported the Chicago Police Dept. in optimizing its </a:t>
            </a: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overtime spend and </a:t>
            </a:r>
            <a:r>
              <a:rPr kumimoji="0" lang="en-US" sz="1000" b="0" i="0" u="none" strike="noStrike" kern="1200" cap="none" spc="0" normalizeH="0" baseline="0" noProof="0" dirty="0" smtClean="0">
                <a:ln>
                  <a:noFill/>
                </a:ln>
                <a:solidFill>
                  <a:srgbClr val="000000"/>
                </a:solidFill>
                <a:effectLst/>
                <a:uLnTx/>
                <a:uFillTx/>
                <a:latin typeface="Arial" panose="020B0604020202020204" pitchFamily="34" charset="0"/>
                <a:ea typeface="+mn-ea"/>
                <a:cs typeface="Arial" panose="020B0604020202020204" pitchFamily="34" charset="0"/>
              </a:rPr>
              <a:t>arming </a:t>
            </a: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management </a:t>
            </a:r>
            <a:r>
              <a:rPr kumimoji="0" lang="en-US" sz="1000" b="0" i="0" u="none" strike="noStrike" kern="1200" cap="none" spc="0" normalizeH="0" baseline="0" noProof="0" dirty="0" smtClean="0">
                <a:ln>
                  <a:noFill/>
                </a:ln>
                <a:solidFill>
                  <a:srgbClr val="000000"/>
                </a:solidFill>
                <a:effectLst/>
                <a:uLnTx/>
                <a:uFillTx/>
                <a:latin typeface="Arial" panose="020B0604020202020204" pitchFamily="34" charset="0"/>
                <a:ea typeface="+mn-ea"/>
                <a:cs typeface="Arial" panose="020B0604020202020204" pitchFamily="34" charset="0"/>
              </a:rPr>
              <a:t>with tools </a:t>
            </a: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to analyze and predict its financial </a:t>
            </a:r>
            <a:r>
              <a:rPr kumimoji="0" lang="en-US" sz="1000" b="0" i="0" u="none" strike="noStrike" kern="1200" cap="none" spc="0" normalizeH="0" baseline="0" noProof="0" dirty="0" smtClean="0">
                <a:ln>
                  <a:noFill/>
                </a:ln>
                <a:solidFill>
                  <a:srgbClr val="000000"/>
                </a:solidFill>
                <a:effectLst/>
                <a:uLnTx/>
                <a:uFillTx/>
                <a:latin typeface="Arial" panose="020B0604020202020204" pitchFamily="34" charset="0"/>
                <a:ea typeface="+mn-ea"/>
                <a:cs typeface="Arial" panose="020B0604020202020204" pitchFamily="34" charset="0"/>
              </a:rPr>
              <a:t>performance</a:t>
            </a:r>
          </a:p>
          <a:p>
            <a:pPr marL="114300" marR="0" lvl="0" indent="0" algn="l" defTabSz="457200" rtl="0" eaLnBrk="1" fontAlgn="ctr" latinLnBrk="0" hangingPunct="1">
              <a:lnSpc>
                <a:spcPct val="100000"/>
              </a:lnSpc>
              <a:spcBef>
                <a:spcPts val="0"/>
              </a:spcBef>
              <a:spcAft>
                <a:spcPts val="0"/>
              </a:spcAft>
              <a:buClr>
                <a:srgbClr val="1969C8"/>
              </a:buClr>
              <a:buSzTx/>
              <a:buFontTx/>
              <a:buNone/>
              <a:tabLst/>
              <a:defRPr/>
            </a:pPr>
            <a:endPar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114300" marR="0" lvl="0" indent="0" algn="l" defTabSz="4572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 </a:t>
            </a:r>
            <a:r>
              <a:rPr kumimoji="0" lang="en-US"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had [the opportunity] </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 interact with so many people from different backgrounds, with different approaches to problem-solving and city </a:t>
            </a:r>
            <a:r>
              <a:rPr kumimoji="0" lang="en-US"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issues… This </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increased exposure to people working in a variety of occupations and from a range of backgrounds exposed me to new ideas, ways of thinking and problem-solving methods</a:t>
            </a:r>
            <a:r>
              <a:rPr kumimoji="0" lang="en-US"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srgbClr val="1969C8"/>
              </a:solidFill>
              <a:effectLst/>
              <a:uLnTx/>
              <a:uFillTx/>
              <a:latin typeface="Arial" panose="020B0604020202020204" pitchFamily="34" charset="0"/>
              <a:ea typeface="+mn-ea"/>
              <a:cs typeface="Arial" panose="020B0604020202020204" pitchFamily="34" charset="0"/>
            </a:endParaRPr>
          </a:p>
          <a:p>
            <a:pPr marL="114300" marR="0" lvl="0" indent="0" algn="l" defTabSz="457200" rtl="0" eaLnBrk="1" fontAlgn="ctr" latinLnBrk="0" hangingPunct="1">
              <a:lnSpc>
                <a:spcPct val="100000"/>
              </a:lnSpc>
              <a:spcBef>
                <a:spcPts val="0"/>
              </a:spcBef>
              <a:spcAft>
                <a:spcPts val="0"/>
              </a:spcAft>
              <a:buClr>
                <a:srgbClr val="1969C8"/>
              </a:buClr>
              <a:buSzTx/>
              <a:buFontTx/>
              <a:buNone/>
              <a:tabLst/>
              <a:defRPr/>
            </a:pPr>
            <a:endParaRPr kumimoji="0" lang="en-US"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srgbClr val="1969C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srgbClr val="1969C8"/>
              </a:solidFill>
              <a:effectLst/>
              <a:uLnTx/>
              <a:uFillTx/>
              <a:latin typeface="Arial" panose="020B0604020202020204" pitchFamily="34" charset="0"/>
              <a:ea typeface="+mn-ea"/>
              <a:cs typeface="Arial" panose="020B0604020202020204" pitchFamily="34" charset="0"/>
            </a:endParaRPr>
          </a:p>
          <a:p>
            <a:pPr marL="114300" marR="0" lvl="0" indent="0" algn="l" defTabSz="457200" rtl="0" eaLnBrk="1" fontAlgn="auto" latinLnBrk="0" hangingPunct="1">
              <a:lnSpc>
                <a:spcPct val="100000"/>
              </a:lnSpc>
              <a:spcBef>
                <a:spcPts val="0"/>
              </a:spcBef>
              <a:spcAft>
                <a:spcPts val="0"/>
              </a:spcAft>
              <a:buClrTx/>
              <a:buSzTx/>
              <a:buFontTx/>
              <a:buNone/>
              <a:tabLst>
                <a:tab pos="120650" algn="l"/>
              </a:tabLst>
              <a:defRPr/>
            </a:pPr>
            <a:endParaRPr kumimoji="0" lang="en-US" sz="1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0" indent="0" algn="l" defTabSz="457200" rtl="0" eaLnBrk="1" fontAlgn="auto" latinLnBrk="0" hangingPunct="1">
              <a:lnSpc>
                <a:spcPct val="100000"/>
              </a:lnSpc>
              <a:spcBef>
                <a:spcPts val="0"/>
              </a:spcBef>
              <a:spcAft>
                <a:spcPts val="0"/>
              </a:spcAft>
              <a:buClrTx/>
              <a:buSzTx/>
              <a:buFontTx/>
              <a:buNone/>
              <a:tabLst>
                <a:tab pos="120650" algn="l"/>
              </a:tabLst>
              <a:defRPr/>
            </a:pP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1430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cxnSp>
        <p:nvCxnSpPr>
          <p:cNvPr id="4" name="Straight Connector 3"/>
          <p:cNvCxnSpPr/>
          <p:nvPr/>
        </p:nvCxnSpPr>
        <p:spPr>
          <a:xfrm flipV="1">
            <a:off x="188595" y="2221835"/>
            <a:ext cx="6461760" cy="2"/>
          </a:xfrm>
          <a:prstGeom prst="line">
            <a:avLst/>
          </a:prstGeom>
          <a:ln>
            <a:solidFill>
              <a:srgbClr val="1969C8"/>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182245" y="5573295"/>
            <a:ext cx="6461760" cy="2"/>
          </a:xfrm>
          <a:prstGeom prst="line">
            <a:avLst/>
          </a:prstGeom>
          <a:ln>
            <a:solidFill>
              <a:srgbClr val="1969C8"/>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194945" y="3891187"/>
            <a:ext cx="6461760" cy="2"/>
          </a:xfrm>
          <a:prstGeom prst="line">
            <a:avLst/>
          </a:prstGeom>
          <a:ln>
            <a:solidFill>
              <a:srgbClr val="1969C8"/>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182245" y="7256188"/>
            <a:ext cx="6461760" cy="2"/>
          </a:xfrm>
          <a:prstGeom prst="line">
            <a:avLst/>
          </a:prstGeom>
          <a:ln>
            <a:solidFill>
              <a:srgbClr val="1969C8"/>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b="12769"/>
          <a:stretch/>
        </p:blipFill>
        <p:spPr bwMode="auto">
          <a:xfrm>
            <a:off x="268518" y="7390509"/>
            <a:ext cx="1371600" cy="1353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2" name="Picture 4" descr="https://ci3.googleusercontent.com/proxy/KGv09G5ibIUmyX3dOWlOShy2ynZNLGlzZQgQWswWx8uxKimpjlMsrJQuSgIM8fDQJ_qHv7Zo1MoTs8UK5u52Sin25bz1DJSm9KvY0RSTtOCpk-SyEfXs5LmCePE6hQMpl5e-ospIavu_Ybc=s0-d-e1-ft#http://files.constantcontact.com/c0a8bcf9001/bb58f003-8c96-4a56-a4f2-f57a218f7f26.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8518" y="7390509"/>
            <a:ext cx="1371600" cy="1371600"/>
          </a:xfrm>
          <a:prstGeom prst="rect">
            <a:avLst/>
          </a:prstGeom>
          <a:noFill/>
          <a:ln>
            <a:solidFill>
              <a:srgbClr val="1969C8"/>
            </a:solidFill>
          </a:ln>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8"/>
          <a:stretch>
            <a:fillRect/>
          </a:stretch>
        </p:blipFill>
        <p:spPr>
          <a:xfrm>
            <a:off x="254087" y="4054303"/>
            <a:ext cx="1377950" cy="1387366"/>
          </a:xfrm>
          <a:prstGeom prst="rect">
            <a:avLst/>
          </a:prstGeom>
          <a:ln>
            <a:solidFill>
              <a:srgbClr val="1969C8"/>
            </a:solidFill>
          </a:ln>
        </p:spPr>
      </p:pic>
      <p:pic>
        <p:nvPicPr>
          <p:cNvPr id="7178" name="Picture 10" descr="Derek Breese"/>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67922" y="7384143"/>
            <a:ext cx="1379144" cy="1405806"/>
          </a:xfrm>
          <a:prstGeom prst="rect">
            <a:avLst/>
          </a:prstGeom>
          <a:noFill/>
          <a:ln>
            <a:solidFill>
              <a:srgbClr val="1969C8"/>
            </a:solidFill>
          </a:ln>
          <a:extLst>
            <a:ext uri="{909E8E84-426E-40DD-AFC4-6F175D3DCCD1}">
              <a14:hiddenFill xmlns:a14="http://schemas.microsoft.com/office/drawing/2010/main">
                <a:solidFill>
                  <a:srgbClr val="FFFFFF"/>
                </a:solidFill>
              </a14:hiddenFill>
            </a:ext>
          </a:extLst>
        </p:spPr>
      </p:pic>
      <p:pic>
        <p:nvPicPr>
          <p:cNvPr id="22" name="Picture 4" descr="https://ci3.googleusercontent.com/proxy/KGv09G5ibIUmyX3dOWlOShy2ynZNLGlzZQgQWswWx8uxKimpjlMsrJQuSgIM8fDQJ_qHv7Zo1MoTs8UK5u52Sin25bz1DJSm9KvY0RSTtOCpk-SyEfXs5LmCePE6hQMpl5e-ospIavu_Ybc=s0-d-e1-ft#http://files.constantcontact.com/c0a8bcf9001/bb58f003-8c96-4a56-a4f2-f57a218f7f26.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4868" y="2372041"/>
            <a:ext cx="1371600" cy="1371600"/>
          </a:xfrm>
          <a:prstGeom prst="rect">
            <a:avLst/>
          </a:prstGeom>
          <a:noFill/>
          <a:ln>
            <a:solidFill>
              <a:srgbClr val="1969C8"/>
            </a:solidFill>
          </a:ln>
          <a:extLst>
            <a:ext uri="{909E8E84-426E-40DD-AFC4-6F175D3DCCD1}">
              <a14:hiddenFill xmlns:a14="http://schemas.microsoft.com/office/drawing/2010/main">
                <a:solidFill>
                  <a:srgbClr val="FFFFFF"/>
                </a:solidFill>
              </a14:hiddenFill>
            </a:ext>
          </a:extLst>
        </p:spPr>
      </p:pic>
      <p:pic>
        <p:nvPicPr>
          <p:cNvPr id="23" name="Picture 6" descr="https://ci3.googleusercontent.com/proxy/CeFh3RCbYMMLIY2nUAFuBMuwlUF81IWRQ9FZM_wEFKoyJ1xZ32spxvoliJp50d60aix6fNjS59iNjAc1dsnv0wWsQav437U0SEhZAB3UYW8HFUMpS7tfHXwqf48zZdbLJro1QnIilu4SsLc=s0-d-e1-ft#http://files.constantcontact.com/c0a8bcf9001/78222070-6d97-4364-8c28-37181fa95780.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2168" y="738030"/>
            <a:ext cx="1371600" cy="1371600"/>
          </a:xfrm>
          <a:prstGeom prst="rect">
            <a:avLst/>
          </a:prstGeom>
          <a:noFill/>
          <a:ln>
            <a:solidFill>
              <a:srgbClr val="1969C8"/>
            </a:solidFill>
          </a:ln>
          <a:extLst>
            <a:ext uri="{909E8E84-426E-40DD-AFC4-6F175D3DCCD1}">
              <a14:hiddenFill xmlns:a14="http://schemas.microsoft.com/office/drawing/2010/main">
                <a:solidFill>
                  <a:srgbClr val="FFFFFF"/>
                </a:solidFill>
              </a14:hiddenFill>
            </a:ext>
          </a:extLst>
        </p:spPr>
      </p:pic>
      <p:pic>
        <p:nvPicPr>
          <p:cNvPr id="7170" name="Picture 2" descr="https://ci3.googleusercontent.com/proxy/fyfpAwnih_LCyEyJqyIvP3kUp2r7b3FEsddWaWAPTiu6_HKvSHj-o_4ZWwHBcEmC2VMB0IIsbQ3PqLuQ-YNHsgIWc8GtgR_izn8hrgbjMeJKfBoTZO8vSnMqkiNro1DIXylTszkr9rJxZos=s0-d-e1-ft#http://files.constantcontact.com/c0a8bcf9001/299f3dd4-53a8-4cfd-b0f7-62cba3e0f813.png"/>
          <p:cNvPicPr>
            <a:picLocks noChangeAspect="1" noChangeArrowheads="1"/>
          </p:cNvPicPr>
          <p:nvPr/>
        </p:nvPicPr>
        <p:blipFill rotWithShape="1">
          <a:blip r:embed="rId11">
            <a:extLst>
              <a:ext uri="{28A0092B-C50C-407E-A947-70E740481C1C}">
                <a14:useLocalDpi xmlns:a14="http://schemas.microsoft.com/office/drawing/2010/main" val="0"/>
              </a:ext>
            </a:extLst>
          </a:blip>
          <a:srcRect l="22530"/>
          <a:stretch/>
        </p:blipFill>
        <p:spPr bwMode="auto">
          <a:xfrm>
            <a:off x="262168" y="5740253"/>
            <a:ext cx="1371600" cy="1380240"/>
          </a:xfrm>
          <a:prstGeom prst="rect">
            <a:avLst/>
          </a:prstGeom>
          <a:noFill/>
          <a:ln>
            <a:solidFill>
              <a:srgbClr val="1969C8"/>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4014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362" name="think-cell Slide" r:id="rId4" imgW="270" imgH="270" progId="TCLayout.ActiveDocument.1">
                  <p:embed/>
                </p:oleObj>
              </mc:Choice>
              <mc:Fallback>
                <p:oleObj name="think-cell Slide" r:id="rId4" imgW="270" imgH="270" progId="TCLayout.ActiveDocument.1">
                  <p:embed/>
                  <p:pic>
                    <p:nvPicPr>
                      <p:cNvPr id="9" name="Object 8"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 name="Text Box 2"/>
          <p:cNvSpPr txBox="1">
            <a:spLocks noChangeArrowheads="1"/>
          </p:cNvSpPr>
          <p:nvPr/>
        </p:nvSpPr>
        <p:spPr bwMode="auto">
          <a:xfrm>
            <a:off x="194944" y="2468881"/>
            <a:ext cx="6533515" cy="6475570"/>
          </a:xfrm>
          <a:prstGeom prst="rect">
            <a:avLst/>
          </a:prstGeom>
          <a:solidFill>
            <a:schemeClr val="bg1">
              <a:lumMod val="95000"/>
            </a:schemeClr>
          </a:solidFill>
          <a:ln w="9525">
            <a:noFill/>
            <a:miter lim="800000"/>
            <a:headEnd/>
            <a:tailEnd/>
          </a:ln>
        </p:spPr>
        <p:txBody>
          <a:bodyPr rot="0" vert="horz" wrap="square" lIns="91440" tIns="45720" rIns="91440" bIns="45720" anchor="t" anchorCtr="0">
            <a:noAutofit/>
          </a:bodyPr>
          <a:lstStyle/>
          <a:p>
            <a:pPr marL="0" marR="0" lvl="0" indent="0" algn="l" defTabSz="457200" rtl="0" eaLnBrk="1" fontAlgn="ctr" latinLnBrk="0" hangingPunct="1">
              <a:lnSpc>
                <a:spcPct val="120000"/>
              </a:lnSpc>
              <a:spcBef>
                <a:spcPts val="0"/>
              </a:spcBef>
              <a:spcAft>
                <a:spcPts val="0"/>
              </a:spcAft>
              <a:buClrTx/>
              <a:buSzTx/>
              <a:buFontTx/>
              <a:buNone/>
              <a:tabLst>
                <a:tab pos="114300" algn="l"/>
              </a:tabLst>
              <a:defRPr/>
            </a:pPr>
            <a:r>
              <a:rPr kumimoji="0" lang="en-US" sz="13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 </a:t>
            </a:r>
            <a:endParaRPr kumimoji="0" lang="en-US" sz="1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6" name="Rectangle 5"/>
          <p:cNvSpPr/>
          <p:nvPr/>
        </p:nvSpPr>
        <p:spPr>
          <a:xfrm>
            <a:off x="200025" y="8944451"/>
            <a:ext cx="6583680" cy="230832"/>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tab pos="2971800" algn="ctr"/>
                <a:tab pos="5943600" algn="r"/>
                <a:tab pos="2971800" algn="ctr"/>
                <a:tab pos="6229350" algn="r"/>
              </a:tabLst>
              <a:defRPr/>
            </a:pP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ccachicago.org                                                                        </a:t>
            </a:r>
            <a:r>
              <a:rPr kumimoji="0" lang="en-US" sz="9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21 </a:t>
            </a: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 Clark St., Suite 4301, Chicago, IL 60603    (312) 853-9160</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7" name="Text Box 2"/>
          <p:cNvSpPr txBox="1">
            <a:spLocks noChangeArrowheads="1"/>
          </p:cNvSpPr>
          <p:nvPr/>
        </p:nvSpPr>
        <p:spPr bwMode="auto">
          <a:xfrm>
            <a:off x="194944" y="306700"/>
            <a:ext cx="6533515" cy="2249420"/>
          </a:xfrm>
          <a:prstGeom prst="rect">
            <a:avLst/>
          </a:prstGeom>
          <a:solidFill>
            <a:schemeClr val="accent1">
              <a:lumMod val="40000"/>
              <a:lumOff val="60000"/>
            </a:schemeClr>
          </a:solidFill>
          <a:ln w="9525">
            <a:noFill/>
            <a:miter lim="800000"/>
            <a:headEnd/>
            <a:tailEnd/>
          </a:ln>
        </p:spPr>
        <p:txBody>
          <a:bodyPr rot="0" vert="horz" wrap="square" lIns="91440" tIns="45720" rIns="91440" bIns="45720" anchor="t" anchorCtr="0">
            <a:noAutofit/>
          </a:bodyPr>
          <a:lstStyle/>
          <a:p>
            <a:pPr marL="914400" marR="0" lvl="0" indent="0" algn="l" defTabSz="914400" rtl="0" eaLnBrk="1" fontAlgn="ctr" latinLnBrk="0" hangingPunct="1">
              <a:lnSpc>
                <a:spcPct val="120000"/>
              </a:lnSpc>
              <a:spcBef>
                <a:spcPts val="0"/>
              </a:spcBef>
              <a:spcAft>
                <a:spcPts val="0"/>
              </a:spcAft>
              <a:buClrTx/>
              <a:buSzTx/>
              <a:buFontTx/>
              <a:buNone/>
              <a:tabLst>
                <a:tab pos="114300" algn="l"/>
              </a:tabLst>
              <a:defRPr/>
            </a:pPr>
            <a:endParaRPr kumimoji="0" lang="en-US" sz="13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8" name="Text Box 2"/>
          <p:cNvSpPr txBox="1">
            <a:spLocks noChangeArrowheads="1"/>
          </p:cNvSpPr>
          <p:nvPr/>
        </p:nvSpPr>
        <p:spPr bwMode="auto">
          <a:xfrm>
            <a:off x="194944" y="216014"/>
            <a:ext cx="6533515" cy="342900"/>
          </a:xfrm>
          <a:prstGeom prst="rect">
            <a:avLst/>
          </a:prstGeom>
          <a:solidFill>
            <a:srgbClr val="002060"/>
          </a:solidFill>
          <a:ln w="9525">
            <a:noFill/>
            <a:miter lim="800000"/>
            <a:headEnd/>
            <a:tailEnd/>
          </a:ln>
        </p:spPr>
        <p:txBody>
          <a:bodyPr rot="0" vert="horz" wrap="square" lIns="91440" tIns="45720" rIns="91440" bIns="45720" anchor="t" anchorCtr="0">
            <a:no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1600" b="1" i="0" u="none" strike="noStrike" kern="1200" cap="none" spc="0" normalizeH="0" baseline="0" noProof="0" dirty="0" smtClean="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Position </a:t>
            </a:r>
            <a:r>
              <a:rPr kumimoji="0" lang="en-US" sz="16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Details</a:t>
            </a: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0141" y="831266"/>
            <a:ext cx="719712" cy="479808"/>
          </a:xfrm>
          <a:prstGeom prst="rect">
            <a:avLst/>
          </a:prstGeom>
        </p:spPr>
      </p:pic>
      <p:sp>
        <p:nvSpPr>
          <p:cNvPr id="12" name="Rectangle 11"/>
          <p:cNvSpPr/>
          <p:nvPr/>
        </p:nvSpPr>
        <p:spPr>
          <a:xfrm>
            <a:off x="176283" y="720587"/>
            <a:ext cx="6933643" cy="954107"/>
          </a:xfrm>
          <a:prstGeom prst="rect">
            <a:avLst/>
          </a:prstGeom>
        </p:spPr>
        <p:txBody>
          <a:bodyPr wrap="square">
            <a:spAutoFit/>
          </a:bodyPr>
          <a:lstStyle/>
          <a:p>
            <a:pPr marL="1030288" marR="0" lvl="0" indent="-228600" algn="l" defTabSz="914400" rtl="0" eaLnBrk="1" fontAlgn="ctr" latinLnBrk="0" hangingPunct="1">
              <a:lnSpc>
                <a:spcPct val="100000"/>
              </a:lnSpc>
              <a:spcBef>
                <a:spcPts val="0"/>
              </a:spcBef>
              <a:spcAft>
                <a:spcPts val="0"/>
              </a:spcAft>
              <a:buClrTx/>
              <a:buSzTx/>
              <a:buFont typeface="Wingdings" panose="05000000000000000000" pitchFamily="2" charset="2"/>
              <a:buChar char="§"/>
              <a:tabLst>
                <a:tab pos="114300" algn="l"/>
              </a:tabLst>
              <a:defRPr/>
            </a:pPr>
            <a:r>
              <a:rPr kumimoji="0" lang="en-US" sz="14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Location</a:t>
            </a:r>
            <a:r>
              <a:rPr kumimoji="0" lang="en-US" sz="1400" b="1" i="0" u="none" strike="noStrike" kern="0" cap="all"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a:t>
            </a:r>
            <a:r>
              <a:rPr kumimoji="0" lang="en-US" sz="14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1400" b="0" i="0" u="none" strike="noStrike" kern="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Downtown Chicago</a:t>
            </a:r>
            <a:endParaRPr kumimoji="0" lang="en-US" sz="1400" b="1"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030288" marR="0" lvl="0" indent="-228600" algn="l" defTabSz="914400" rtl="0" eaLnBrk="1" fontAlgn="ctr" latinLnBrk="0" hangingPunct="1">
              <a:lnSpc>
                <a:spcPct val="100000"/>
              </a:lnSpc>
              <a:spcBef>
                <a:spcPts val="0"/>
              </a:spcBef>
              <a:spcAft>
                <a:spcPts val="0"/>
              </a:spcAft>
              <a:buClrTx/>
              <a:buSzTx/>
              <a:buFont typeface="Wingdings" panose="05000000000000000000" pitchFamily="2" charset="2"/>
              <a:buChar char="§"/>
              <a:tabLst>
                <a:tab pos="114300" algn="l"/>
              </a:tabLst>
              <a:defRPr/>
            </a:pPr>
            <a:r>
              <a:rPr kumimoji="0" lang="en-US" sz="14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Eligibility</a:t>
            </a:r>
            <a:r>
              <a:rPr kumimoji="0" lang="en-US" sz="1400" b="1" i="0" u="none" strike="noStrike" kern="0" cap="all"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Arial" panose="020B0604020202020204" pitchFamily="34" charset="0"/>
              </a:rPr>
              <a:t>:</a:t>
            </a:r>
            <a:r>
              <a:rPr kumimoji="0" lang="en-US" sz="1400" b="0" i="0" u="none" strike="noStrike" kern="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Current high-performing employee of a </a:t>
            </a:r>
            <a:r>
              <a:rPr kumimoji="0" lang="en-US" sz="14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Civic Consulting </a:t>
            </a:r>
            <a:r>
              <a:rPr kumimoji="0" lang="en-US" sz="1400" b="0" i="0" u="none" strike="noStrike" kern="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Alliance partner organization</a:t>
            </a:r>
            <a:endParaRPr kumimoji="0" lang="en-US" sz="1400" b="1"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030288" marR="0" lvl="0" indent="-228600" algn="l" defTabSz="914400" rtl="0" eaLnBrk="1" fontAlgn="ctr" latinLnBrk="0" hangingPunct="1">
              <a:lnSpc>
                <a:spcPct val="100000"/>
              </a:lnSpc>
              <a:spcBef>
                <a:spcPts val="0"/>
              </a:spcBef>
              <a:spcAft>
                <a:spcPts val="0"/>
              </a:spcAft>
              <a:buClrTx/>
              <a:buSzTx/>
              <a:buFont typeface="Wingdings" panose="05000000000000000000" pitchFamily="2" charset="2"/>
              <a:buChar char="§"/>
              <a:tabLst>
                <a:tab pos="114300" algn="l"/>
              </a:tabLst>
              <a:defRPr/>
            </a:pPr>
            <a:r>
              <a:rPr kumimoji="0" lang="en-US" sz="14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Times New Roman" panose="02020603050405020304" pitchFamily="18" charset="0"/>
              </a:rPr>
              <a:t>Length </a:t>
            </a:r>
            <a:r>
              <a:rPr kumimoji="0" lang="en-US" sz="1400" b="1" i="0" u="none" strike="noStrike" kern="0" cap="none" spc="0" normalizeH="0" baseline="0" noProof="0" dirty="0">
                <a:ln>
                  <a:noFill/>
                </a:ln>
                <a:solidFill>
                  <a:srgbClr val="1969C8"/>
                </a:solidFill>
                <a:effectLst/>
                <a:uLnTx/>
                <a:uFillTx/>
                <a:latin typeface="Arial" panose="020B0604020202020204" pitchFamily="34" charset="0"/>
                <a:ea typeface="Calibri" panose="020F0502020204030204" pitchFamily="34" charset="0"/>
                <a:cs typeface="Times New Roman" panose="02020603050405020304" pitchFamily="18" charset="0"/>
              </a:rPr>
              <a:t>of </a:t>
            </a:r>
            <a:r>
              <a:rPr lang="en-US" sz="1400" b="1" kern="0" dirty="0" smtClean="0">
                <a:solidFill>
                  <a:srgbClr val="1969C8"/>
                </a:solidFill>
                <a:latin typeface="Arial" panose="020B0604020202020204" pitchFamily="34" charset="0"/>
                <a:ea typeface="Calibri" panose="020F0502020204030204" pitchFamily="34" charset="0"/>
                <a:cs typeface="Times New Roman" panose="02020603050405020304" pitchFamily="18" charset="0"/>
              </a:rPr>
              <a:t>program</a:t>
            </a:r>
            <a:r>
              <a:rPr kumimoji="0" lang="en-US" sz="1400" b="1" i="0" u="none" strike="noStrike" kern="0" cap="none" spc="0" normalizeH="0" baseline="0" noProof="0" dirty="0" smtClean="0">
                <a:ln>
                  <a:noFill/>
                </a:ln>
                <a:solidFill>
                  <a:srgbClr val="1969C8"/>
                </a:solidFill>
                <a:effectLst/>
                <a:uLnTx/>
                <a:uFillTx/>
                <a:latin typeface="Arial" panose="020B0604020202020204" pitchFamily="34" charset="0"/>
                <a:ea typeface="Calibri" panose="020F0502020204030204" pitchFamily="34" charset="0"/>
                <a:cs typeface="Times New Roman" panose="02020603050405020304" pitchFamily="18" charset="0"/>
              </a:rPr>
              <a:t>:</a:t>
            </a:r>
            <a:r>
              <a:rPr kumimoji="0" lang="en-US" sz="1400" b="0" i="0" u="none" strike="noStrike" kern="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 3-12 months (depending on firm)</a:t>
            </a:r>
            <a:endPar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0141" y="2972377"/>
            <a:ext cx="722264" cy="593150"/>
          </a:xfrm>
          <a:prstGeom prst="rect">
            <a:avLst/>
          </a:prstGeom>
        </p:spPr>
      </p:pic>
      <p:sp>
        <p:nvSpPr>
          <p:cNvPr id="3" name="Text Box 2"/>
          <p:cNvSpPr txBox="1">
            <a:spLocks noChangeArrowheads="1"/>
          </p:cNvSpPr>
          <p:nvPr/>
        </p:nvSpPr>
        <p:spPr bwMode="auto">
          <a:xfrm>
            <a:off x="194944" y="2309045"/>
            <a:ext cx="6533515" cy="342900"/>
          </a:xfrm>
          <a:prstGeom prst="rect">
            <a:avLst/>
          </a:prstGeom>
          <a:solidFill>
            <a:srgbClr val="002060"/>
          </a:solidFill>
          <a:ln w="9525">
            <a:noFill/>
            <a:miter lim="800000"/>
            <a:headEnd/>
            <a:tailEnd/>
          </a:ln>
        </p:spPr>
        <p:txBody>
          <a:bodyPr rot="0" vert="horz" wrap="square" lIns="91440" tIns="45720" rIns="91440" bIns="45720" anchor="t" anchorCtr="0">
            <a:noAutofit/>
          </a:bodyPr>
          <a:lstStyle>
            <a:defPPr>
              <a:defRPr lang="en-US"/>
            </a:defPPr>
            <a:lvl1pPr marR="0" lvl="0" algn="ctr" fontAlgn="auto">
              <a:lnSpc>
                <a:spcPct val="115000"/>
              </a:lnSpc>
              <a:spcBef>
                <a:spcPts val="0"/>
              </a:spcBef>
              <a:spcAft>
                <a:spcPts val="1000"/>
              </a:spcAft>
              <a:buClrTx/>
              <a:buSzTx/>
              <a:buFontTx/>
              <a:buNone/>
              <a:tabLst/>
              <a:defRPr kumimoji="0" sz="1600" b="1" i="0" u="none" strike="noStrike" cap="none" spc="0" normalizeH="0" baseline="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defRPr>
            </a:lvl1p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How to Apply</a:t>
            </a:r>
          </a:p>
        </p:txBody>
      </p:sp>
      <p:sp>
        <p:nvSpPr>
          <p:cNvPr id="14" name="Rectangle 13"/>
          <p:cNvSpPr/>
          <p:nvPr/>
        </p:nvSpPr>
        <p:spPr>
          <a:xfrm>
            <a:off x="194945" y="2860599"/>
            <a:ext cx="6914981" cy="3323987"/>
          </a:xfrm>
          <a:prstGeom prst="rect">
            <a:avLst/>
          </a:prstGeom>
        </p:spPr>
        <p:txBody>
          <a:bodyPr wrap="square">
            <a:spAutoFit/>
          </a:bodyPr>
          <a:lstStyle/>
          <a:p>
            <a:pPr marL="804545" marR="575945">
              <a:tabLst>
                <a:tab pos="114300" algn="l"/>
              </a:tabLst>
              <a:defRPr/>
            </a:pPr>
            <a:r>
              <a:rPr lang="en-US" sz="1400" kern="0" dirty="0">
                <a:solidFill>
                  <a:prstClr val="black"/>
                </a:solidFill>
                <a:latin typeface="Arial" panose="020B0604020202020204" pitchFamily="34" charset="0"/>
                <a:ea typeface="Calibri" panose="020F0502020204030204" pitchFamily="34" charset="0"/>
                <a:cs typeface="Arial" panose="020B0604020202020204" pitchFamily="34" charset="0"/>
              </a:rPr>
              <a:t>Application processes vary by firm, but all interested candidates should reach out to both their staffing manager and </a:t>
            </a:r>
            <a:r>
              <a:rPr lang="en-US" sz="1400" kern="0" dirty="0" smtClean="0">
                <a:solidFill>
                  <a:prstClr val="black"/>
                </a:solidFill>
                <a:latin typeface="Arial" panose="020B0604020202020204" pitchFamily="34" charset="0"/>
                <a:ea typeface="Calibri" panose="020F0502020204030204" pitchFamily="34" charset="0"/>
                <a:cs typeface="Arial" panose="020B0604020202020204" pitchFamily="34" charset="0"/>
              </a:rPr>
              <a:t>Beth Lampson </a:t>
            </a:r>
            <a:r>
              <a:rPr lang="en-US" sz="1400" kern="0" dirty="0" smtClean="0">
                <a:latin typeface="Arial" panose="020B0604020202020204" pitchFamily="34" charset="0"/>
                <a:ea typeface="Calibri" panose="020F050202020403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blampson@ccachicago.org</a:t>
            </a:r>
            <a:r>
              <a:rPr lang="en-US" sz="1400" kern="0" dirty="0">
                <a:latin typeface="Arial" panose="020B0604020202020204" pitchFamily="34" charset="0"/>
                <a:ea typeface="Calibri" panose="020F0502020204030204" pitchFamily="34" charset="0"/>
                <a:cs typeface="Arial" panose="020B0604020202020204" pitchFamily="34" charset="0"/>
              </a:rPr>
              <a:t>)</a:t>
            </a:r>
            <a:r>
              <a:rPr lang="en-US" sz="1400" kern="0" dirty="0">
                <a:solidFill>
                  <a:prstClr val="black"/>
                </a:solidFill>
                <a:latin typeface="Arial" panose="020B0604020202020204" pitchFamily="34" charset="0"/>
                <a:ea typeface="Calibri" panose="020F0502020204030204" pitchFamily="34" charset="0"/>
                <a:cs typeface="Arial" panose="020B0604020202020204" pitchFamily="34" charset="0"/>
              </a:rPr>
              <a:t> to express interest. </a:t>
            </a:r>
            <a:r>
              <a:rPr lang="en-US" sz="1400" dirty="0">
                <a:solidFill>
                  <a:srgbClr val="000000"/>
                </a:solidFill>
                <a:latin typeface="Arial" panose="020B0604020202020204" pitchFamily="34" charset="0"/>
                <a:ea typeface="Calibri" panose="020F0502020204030204" pitchFamily="34" charset="0"/>
                <a:cs typeface="Arial" panose="020B0604020202020204" pitchFamily="34" charset="0"/>
              </a:rPr>
              <a:t>Please note </a:t>
            </a:r>
            <a:r>
              <a:rPr lang="en-US" sz="1400" dirty="0" smtClean="0">
                <a:solidFill>
                  <a:srgbClr val="000000"/>
                </a:solidFill>
                <a:latin typeface="Arial" panose="020B0604020202020204" pitchFamily="34" charset="0"/>
                <a:ea typeface="Calibri" panose="020F0502020204030204" pitchFamily="34" charset="0"/>
                <a:cs typeface="Arial" panose="020B0604020202020204" pitchFamily="34" charset="0"/>
              </a:rPr>
              <a:t>“Fellowship/</a:t>
            </a:r>
            <a:r>
              <a:rPr lang="en-US" sz="1400" dirty="0" err="1" smtClean="0">
                <a:solidFill>
                  <a:srgbClr val="000000"/>
                </a:solidFill>
                <a:latin typeface="Arial" panose="020B0604020202020204" pitchFamily="34" charset="0"/>
                <a:ea typeface="Calibri" panose="020F0502020204030204" pitchFamily="34" charset="0"/>
                <a:cs typeface="Arial" panose="020B0604020202020204" pitchFamily="34" charset="0"/>
              </a:rPr>
              <a:t>Secondment</a:t>
            </a:r>
            <a:r>
              <a:rPr lang="en-US" sz="1400" dirty="0">
                <a:solidFill>
                  <a:srgbClr val="000000"/>
                </a:solidFill>
                <a:latin typeface="Arial" panose="020B0604020202020204" pitchFamily="34" charset="0"/>
                <a:ea typeface="Calibri" panose="020F0502020204030204" pitchFamily="34" charset="0"/>
                <a:cs typeface="Arial" panose="020B0604020202020204" pitchFamily="34" charset="0"/>
              </a:rPr>
              <a:t>" in the email subject </a:t>
            </a:r>
            <a:r>
              <a:rPr lang="en-US" sz="1400" dirty="0" smtClean="0">
                <a:solidFill>
                  <a:srgbClr val="000000"/>
                </a:solidFill>
                <a:latin typeface="Arial" panose="020B0604020202020204" pitchFamily="34" charset="0"/>
                <a:ea typeface="Calibri" panose="020F0502020204030204" pitchFamily="34" charset="0"/>
                <a:cs typeface="Arial" panose="020B0604020202020204" pitchFamily="34" charset="0"/>
              </a:rPr>
              <a:t>line. </a:t>
            </a:r>
          </a:p>
          <a:p>
            <a:pPr marL="804545" marR="575945">
              <a:tabLst>
                <a:tab pos="114300" algn="l"/>
              </a:tabLst>
              <a:defRPr/>
            </a:pPr>
            <a:endParaRPr lang="en-US" sz="1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804545" marR="575945">
              <a:tabLst>
                <a:tab pos="114300" algn="l"/>
              </a:tabLst>
              <a:defRPr/>
            </a:pPr>
            <a:r>
              <a:rPr lang="en-US" sz="1400" dirty="0" smtClean="0">
                <a:solidFill>
                  <a:srgbClr val="000000"/>
                </a:solidFill>
                <a:latin typeface="Arial" panose="020B0604020202020204" pitchFamily="34" charset="0"/>
                <a:ea typeface="Calibri" panose="020F0502020204030204" pitchFamily="34" charset="0"/>
                <a:cs typeface="Arial" panose="020B0604020202020204" pitchFamily="34" charset="0"/>
              </a:rPr>
              <a:t>Applications should allow a 1-2 month lead time to match applicant availability with CCA staffing needs. </a:t>
            </a:r>
            <a:endParaRPr lang="en-US" sz="1400" dirty="0">
              <a:latin typeface="Arial" panose="020B0604020202020204" pitchFamily="34" charset="0"/>
              <a:ea typeface="Calibri" panose="020F0502020204030204" pitchFamily="34" charset="0"/>
              <a:cs typeface="Arial" panose="020B0604020202020204" pitchFamily="34" charset="0"/>
            </a:endParaRPr>
          </a:p>
          <a:p>
            <a:pPr marL="804545" marR="575945" lvl="0" indent="0" algn="l" defTabSz="457200" rtl="0" eaLnBrk="1" fontAlgn="auto" latinLnBrk="0" hangingPunct="1">
              <a:lnSpc>
                <a:spcPct val="100000"/>
              </a:lnSpc>
              <a:spcBef>
                <a:spcPts val="0"/>
              </a:spcBef>
              <a:spcAft>
                <a:spcPts val="0"/>
              </a:spcAft>
              <a:buClrTx/>
              <a:buSzTx/>
              <a:buFontTx/>
              <a:buNone/>
              <a:tabLst>
                <a:tab pos="114300" algn="l"/>
              </a:tabLst>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804545" marR="575945" lvl="0">
              <a:tabLst>
                <a:tab pos="114300" algn="l"/>
              </a:tabLst>
              <a:defRPr/>
            </a:pPr>
            <a:r>
              <a:rPr kumimoji="0" lang="en-US" sz="14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rPr>
              <a:t>For</a:t>
            </a:r>
            <a:r>
              <a:rPr kumimoji="0" lang="en-US" sz="1400" b="0" i="0" u="none" strike="noStrike" kern="0" cap="none" spc="0" normalizeH="0" noProof="0" dirty="0" smtClean="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rPr>
              <a:t> information about recent fellowships, please visit </a:t>
            </a:r>
            <a:r>
              <a:rPr lang="en-US" sz="1400" dirty="0" smtClean="0">
                <a:latin typeface="Arial" panose="020B0604020202020204" pitchFamily="34" charset="0"/>
                <a:cs typeface="Arial" panose="020B0604020202020204" pitchFamily="34" charset="0"/>
              </a:rPr>
              <a:t>ccachicago.org/partners/fellowships. </a:t>
            </a:r>
            <a:r>
              <a:rPr lang="en-US" sz="1400" dirty="0">
                <a:solidFill>
                  <a:srgbClr val="000000"/>
                </a:solidFill>
                <a:latin typeface="Arial" panose="020B0604020202020204" pitchFamily="34" charset="0"/>
                <a:ea typeface="Calibri" panose="020F0502020204030204" pitchFamily="34" charset="0"/>
                <a:cs typeface="Arial" panose="020B0604020202020204" pitchFamily="34" charset="0"/>
              </a:rPr>
              <a:t>Please </a:t>
            </a:r>
            <a:r>
              <a:rPr lang="en-US" sz="1400" kern="0" dirty="0">
                <a:solidFill>
                  <a:srgbClr val="000000"/>
                </a:solidFill>
                <a:latin typeface="Arial" panose="020B0604020202020204" pitchFamily="34" charset="0"/>
                <a:ea typeface="Calibri" panose="020F0502020204030204" pitchFamily="34" charset="0"/>
                <a:cs typeface="Times New Roman" panose="02020603050405020304" pitchFamily="18" charset="0"/>
              </a:rPr>
              <a:t>contact </a:t>
            </a:r>
            <a:r>
              <a:rPr lang="en-US" sz="1400" kern="0" dirty="0" smtClean="0">
                <a:solidFill>
                  <a:prstClr val="black"/>
                </a:solidFill>
                <a:latin typeface="Arial" panose="020B0604020202020204" pitchFamily="34" charset="0"/>
                <a:ea typeface="Calibri" panose="020F0502020204030204" pitchFamily="34" charset="0"/>
                <a:cs typeface="Arial" panose="020B0604020202020204" pitchFamily="34" charset="0"/>
              </a:rPr>
              <a:t>Beth Lampson (</a:t>
            </a:r>
            <a:r>
              <a:rPr lang="en-US" sz="1400" dirty="0" smtClean="0">
                <a:latin typeface="Arial" panose="020B0604020202020204" pitchFamily="34" charset="0"/>
                <a:cs typeface="Arial" panose="020B0604020202020204" pitchFamily="34" charset="0"/>
              </a:rPr>
              <a:t>blampson@ccachicago.org</a:t>
            </a:r>
            <a:r>
              <a:rPr lang="en-US" sz="1400" kern="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1400" kern="0" dirty="0">
                <a:solidFill>
                  <a:srgbClr val="000000"/>
                </a:solidFill>
                <a:latin typeface="Arial" panose="020B0604020202020204" pitchFamily="34" charset="0"/>
                <a:ea typeface="Calibri" panose="020F0502020204030204" pitchFamily="34" charset="0"/>
                <a:cs typeface="Times New Roman" panose="02020603050405020304" pitchFamily="18" charset="0"/>
              </a:rPr>
              <a:t>with any </a:t>
            </a:r>
            <a:r>
              <a:rPr lang="en-US" sz="1400" kern="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additional questions</a:t>
            </a:r>
            <a:r>
              <a:rPr lang="en-US" sz="1400" kern="0" dirty="0">
                <a:solidFill>
                  <a:srgbClr val="000000"/>
                </a:solidFill>
                <a:latin typeface="Arial" panose="020B0604020202020204" pitchFamily="34" charset="0"/>
                <a:ea typeface="Calibri" panose="020F0502020204030204" pitchFamily="34" charset="0"/>
                <a:cs typeface="Times New Roman" panose="02020603050405020304" pitchFamily="18" charset="0"/>
              </a:rPr>
              <a:t>.</a:t>
            </a:r>
            <a:endParaRPr kumimoji="0" lang="en-US" sz="14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803275" marR="575945" lvl="0" indent="0" algn="l" defTabSz="457200" rtl="0" eaLnBrk="1" fontAlgn="auto" latinLnBrk="0" hangingPunct="1">
              <a:lnSpc>
                <a:spcPct val="100000"/>
              </a:lnSpc>
              <a:spcBef>
                <a:spcPts val="0"/>
              </a:spcBef>
              <a:spcAft>
                <a:spcPts val="0"/>
              </a:spcAft>
              <a:buClr>
                <a:srgbClr val="5B9BD5"/>
              </a:buClr>
              <a:buSzTx/>
              <a:buFontTx/>
              <a:buNone/>
              <a:tabLst>
                <a:tab pos="114300" algn="l"/>
              </a:tabLst>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804545" marR="575945" lvl="0" indent="0" algn="l" defTabSz="457200" rtl="0" eaLnBrk="1" fontAlgn="auto" latinLnBrk="0" hangingPunct="1">
              <a:lnSpc>
                <a:spcPct val="100000"/>
              </a:lnSpc>
              <a:spcBef>
                <a:spcPts val="0"/>
              </a:spcBef>
              <a:spcAft>
                <a:spcPts val="0"/>
              </a:spcAft>
              <a:buClrTx/>
              <a:buSzTx/>
              <a:buFontTx/>
              <a:buNone/>
              <a:tabLst>
                <a:tab pos="114300" algn="l"/>
              </a:tabLst>
              <a:defRPr/>
            </a:pPr>
            <a:r>
              <a:rPr kumimoji="0" lang="en-US" sz="14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Thank </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you in advance for your interest in joining </a:t>
            </a:r>
            <a:r>
              <a:rPr kumimoji="0" lang="en-US" sz="14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Civic </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Consulting </a:t>
            </a:r>
            <a:r>
              <a:rPr kumimoji="0" lang="en-US" sz="14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Alliance!</a:t>
            </a: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914400" marR="487045"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p>
        </p:txBody>
      </p:sp>
      <p:pic>
        <p:nvPicPr>
          <p:cNvPr id="13" name="Picture 12"/>
          <p:cNvPicPr>
            <a:picLocks noChangeAspect="1"/>
          </p:cNvPicPr>
          <p:nvPr/>
        </p:nvPicPr>
        <p:blipFill rotWithShape="1">
          <a:blip r:embed="rId8" cstate="print">
            <a:extLst>
              <a:ext uri="{28A0092B-C50C-407E-A947-70E740481C1C}">
                <a14:useLocalDpi xmlns:a14="http://schemas.microsoft.com/office/drawing/2010/main" val="0"/>
              </a:ext>
            </a:extLst>
          </a:blip>
          <a:srcRect l="-413" t="4812" r="413" b="35742"/>
          <a:stretch/>
        </p:blipFill>
        <p:spPr>
          <a:xfrm>
            <a:off x="713173" y="6492894"/>
            <a:ext cx="5497056" cy="2178098"/>
          </a:xfrm>
          <a:prstGeom prst="rect">
            <a:avLst/>
          </a:prstGeom>
        </p:spPr>
      </p:pic>
    </p:spTree>
    <p:extLst>
      <p:ext uri="{BB962C8B-B14F-4D97-AF65-F5344CB8AC3E}">
        <p14:creationId xmlns:p14="http://schemas.microsoft.com/office/powerpoint/2010/main" val="44862985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15149</TotalTime>
  <Words>2424</Words>
  <Application>Microsoft Office PowerPoint</Application>
  <PresentationFormat>Letter Paper (8.5x11 in)</PresentationFormat>
  <Paragraphs>193</Paragraphs>
  <Slides>8</Slides>
  <Notes>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7" baseType="lpstr">
      <vt:lpstr>Arial</vt:lpstr>
      <vt:lpstr>Calibri</vt:lpstr>
      <vt:lpstr>Calibri Light</vt:lpstr>
      <vt:lpstr>Minion Pro</vt:lpstr>
      <vt:lpstr>Times New Roman</vt:lpstr>
      <vt:lpstr>Wingdings</vt:lpstr>
      <vt:lpstr>1_Office Theme</vt:lpstr>
      <vt:lpstr>2_Office Theme</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Civic Committee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Thiesen</dc:creator>
  <cp:lastModifiedBy>Kirsten Carroll</cp:lastModifiedBy>
  <cp:revision>194</cp:revision>
  <cp:lastPrinted>2019-10-25T14:38:00Z</cp:lastPrinted>
  <dcterms:created xsi:type="dcterms:W3CDTF">2016-04-14T19:12:17Z</dcterms:created>
  <dcterms:modified xsi:type="dcterms:W3CDTF">2019-10-25T14:51:28Z</dcterms:modified>
</cp:coreProperties>
</file>